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1"/>
  </p:sldMasterIdLst>
  <p:notesMasterIdLst>
    <p:notesMasterId r:id="rId60"/>
  </p:notesMasterIdLst>
  <p:sldIdLst>
    <p:sldId id="256" r:id="rId2"/>
    <p:sldId id="260" r:id="rId3"/>
    <p:sldId id="283" r:id="rId4"/>
    <p:sldId id="261" r:id="rId5"/>
    <p:sldId id="263" r:id="rId6"/>
    <p:sldId id="264" r:id="rId7"/>
    <p:sldId id="262" r:id="rId8"/>
    <p:sldId id="265" r:id="rId9"/>
    <p:sldId id="266" r:id="rId10"/>
    <p:sldId id="269" r:id="rId11"/>
    <p:sldId id="268" r:id="rId12"/>
    <p:sldId id="270" r:id="rId13"/>
    <p:sldId id="271" r:id="rId14"/>
    <p:sldId id="272" r:id="rId15"/>
    <p:sldId id="273" r:id="rId16"/>
    <p:sldId id="275" r:id="rId17"/>
    <p:sldId id="274" r:id="rId18"/>
    <p:sldId id="277" r:id="rId19"/>
    <p:sldId id="313" r:id="rId20"/>
    <p:sldId id="276" r:id="rId21"/>
    <p:sldId id="267" r:id="rId22"/>
    <p:sldId id="298" r:id="rId23"/>
    <p:sldId id="297" r:id="rId24"/>
    <p:sldId id="304" r:id="rId25"/>
    <p:sldId id="299" r:id="rId26"/>
    <p:sldId id="300" r:id="rId27"/>
    <p:sldId id="301" r:id="rId28"/>
    <p:sldId id="305" r:id="rId29"/>
    <p:sldId id="307" r:id="rId30"/>
    <p:sldId id="306" r:id="rId31"/>
    <p:sldId id="308" r:id="rId32"/>
    <p:sldId id="309" r:id="rId33"/>
    <p:sldId id="317" r:id="rId34"/>
    <p:sldId id="310" r:id="rId35"/>
    <p:sldId id="311" r:id="rId36"/>
    <p:sldId id="312" r:id="rId37"/>
    <p:sldId id="316" r:id="rId38"/>
    <p:sldId id="318" r:id="rId39"/>
    <p:sldId id="315" r:id="rId40"/>
    <p:sldId id="314" r:id="rId41"/>
    <p:sldId id="319" r:id="rId42"/>
    <p:sldId id="320" r:id="rId43"/>
    <p:sldId id="326" r:id="rId44"/>
    <p:sldId id="327" r:id="rId45"/>
    <p:sldId id="331" r:id="rId46"/>
    <p:sldId id="332" r:id="rId47"/>
    <p:sldId id="333" r:id="rId48"/>
    <p:sldId id="328" r:id="rId49"/>
    <p:sldId id="329" r:id="rId50"/>
    <p:sldId id="334" r:id="rId51"/>
    <p:sldId id="338" r:id="rId52"/>
    <p:sldId id="337" r:id="rId53"/>
    <p:sldId id="336" r:id="rId54"/>
    <p:sldId id="340" r:id="rId55"/>
    <p:sldId id="339" r:id="rId56"/>
    <p:sldId id="335" r:id="rId57"/>
    <p:sldId id="342" r:id="rId58"/>
    <p:sldId id="341"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1" autoAdjust="0"/>
    <p:restoredTop sz="94660"/>
  </p:normalViewPr>
  <p:slideViewPr>
    <p:cSldViewPr snapToGrid="0">
      <p:cViewPr varScale="1">
        <p:scale>
          <a:sx n="104" d="100"/>
          <a:sy n="104" d="100"/>
        </p:scale>
        <p:origin x="634" y="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B87B06-319D-4C22-B99F-2288BAD58108}" type="datetimeFigureOut">
              <a:rPr lang="es-PE" smtClean="0"/>
              <a:t>9/05/2021</a:t>
            </a:fld>
            <a:endParaRPr lang="es-PE" dirty="0"/>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PE"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53BEA-9CC4-4E88-8D86-EFEE23CB5570}" type="slidenum">
              <a:rPr lang="es-PE" smtClean="0"/>
              <a:t>‹Nº›</a:t>
            </a:fld>
            <a:endParaRPr lang="es-PE" dirty="0"/>
          </a:p>
        </p:txBody>
      </p:sp>
    </p:spTree>
    <p:extLst>
      <p:ext uri="{BB962C8B-B14F-4D97-AF65-F5344CB8AC3E}">
        <p14:creationId xmlns:p14="http://schemas.microsoft.com/office/powerpoint/2010/main" val="312845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A97F7-BBB1-49D3-9771-1564C366C035}" type="datetime1">
              <a:rPr lang="es-PE" smtClean="0"/>
              <a:t>9/05/2021</a:t>
            </a:fld>
            <a:endParaRPr lang="es-PE" dirty="0"/>
          </a:p>
        </p:txBody>
      </p:sp>
      <p:sp>
        <p:nvSpPr>
          <p:cNvPr id="5" name="Footer Placeholder 4"/>
          <p:cNvSpPr>
            <a:spLocks noGrp="1"/>
          </p:cNvSpPr>
          <p:nvPr>
            <p:ph type="ftr" sz="quarter" idx="11"/>
          </p:nvPr>
        </p:nvSpPr>
        <p:spPr/>
        <p:txBody>
          <a:bodyPr/>
          <a:lstStyle/>
          <a:p>
            <a:r>
              <a:rPr lang="es-PE" dirty="0"/>
              <a:t>MODULO 1</a:t>
            </a:r>
          </a:p>
        </p:txBody>
      </p:sp>
      <p:sp>
        <p:nvSpPr>
          <p:cNvPr id="6" name="Slide Number Placeholder 5"/>
          <p:cNvSpPr>
            <a:spLocks noGrp="1"/>
          </p:cNvSpPr>
          <p:nvPr>
            <p:ph type="sldNum" sz="quarter" idx="12"/>
          </p:nvPr>
        </p:nvSpPr>
        <p:spPr/>
        <p:txBody>
          <a:bodyPr/>
          <a:lstStyle/>
          <a:p>
            <a:fld id="{00C17625-3E98-4645-BB76-7AF6E187FDD2}" type="slidenum">
              <a:rPr lang="es-PE" smtClean="0"/>
              <a:t>‹Nº›</a:t>
            </a:fld>
            <a:endParaRPr lang="es-PE" dirty="0"/>
          </a:p>
        </p:txBody>
      </p:sp>
    </p:spTree>
    <p:extLst>
      <p:ext uri="{BB962C8B-B14F-4D97-AF65-F5344CB8AC3E}">
        <p14:creationId xmlns:p14="http://schemas.microsoft.com/office/powerpoint/2010/main" val="76506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0ADD21-FC86-4B2A-BB58-2EB22207507C}" type="datetime1">
              <a:rPr lang="es-PE" smtClean="0"/>
              <a:t>9/05/2021</a:t>
            </a:fld>
            <a:endParaRPr lang="es-PE" dirty="0"/>
          </a:p>
        </p:txBody>
      </p:sp>
      <p:sp>
        <p:nvSpPr>
          <p:cNvPr id="5" name="Footer Placeholder 4"/>
          <p:cNvSpPr>
            <a:spLocks noGrp="1"/>
          </p:cNvSpPr>
          <p:nvPr>
            <p:ph type="ftr" sz="quarter" idx="11"/>
          </p:nvPr>
        </p:nvSpPr>
        <p:spPr/>
        <p:txBody>
          <a:bodyPr/>
          <a:lstStyle/>
          <a:p>
            <a:r>
              <a:rPr lang="es-PE" dirty="0"/>
              <a:t>MODULO 1</a:t>
            </a:r>
          </a:p>
        </p:txBody>
      </p:sp>
      <p:sp>
        <p:nvSpPr>
          <p:cNvPr id="6" name="Slide Number Placeholder 5"/>
          <p:cNvSpPr>
            <a:spLocks noGrp="1"/>
          </p:cNvSpPr>
          <p:nvPr>
            <p:ph type="sldNum" sz="quarter" idx="12"/>
          </p:nvPr>
        </p:nvSpPr>
        <p:spPr/>
        <p:txBody>
          <a:bodyPr/>
          <a:lstStyle/>
          <a:p>
            <a:fld id="{00C17625-3E98-4645-BB76-7AF6E187FDD2}" type="slidenum">
              <a:rPr lang="es-PE" smtClean="0"/>
              <a:t>‹Nº›</a:t>
            </a:fld>
            <a:endParaRPr lang="es-PE" dirty="0"/>
          </a:p>
        </p:txBody>
      </p:sp>
    </p:spTree>
    <p:extLst>
      <p:ext uri="{BB962C8B-B14F-4D97-AF65-F5344CB8AC3E}">
        <p14:creationId xmlns:p14="http://schemas.microsoft.com/office/powerpoint/2010/main" val="187371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B8A94D7-B6CD-4D54-B16B-FC428CE10BF5}" type="datetime1">
              <a:rPr lang="es-PE" smtClean="0"/>
              <a:t>9/05/2021</a:t>
            </a:fld>
            <a:endParaRPr lang="es-PE" dirty="0"/>
          </a:p>
        </p:txBody>
      </p:sp>
      <p:sp>
        <p:nvSpPr>
          <p:cNvPr id="5" name="Footer Placeholder 4"/>
          <p:cNvSpPr>
            <a:spLocks noGrp="1"/>
          </p:cNvSpPr>
          <p:nvPr>
            <p:ph type="ftr" sz="quarter" idx="11"/>
          </p:nvPr>
        </p:nvSpPr>
        <p:spPr/>
        <p:txBody>
          <a:bodyPr/>
          <a:lstStyle/>
          <a:p>
            <a:r>
              <a:rPr lang="es-PE" dirty="0"/>
              <a:t>MODULO 1</a:t>
            </a:r>
          </a:p>
        </p:txBody>
      </p:sp>
      <p:sp>
        <p:nvSpPr>
          <p:cNvPr id="6" name="Slide Number Placeholder 5"/>
          <p:cNvSpPr>
            <a:spLocks noGrp="1"/>
          </p:cNvSpPr>
          <p:nvPr>
            <p:ph type="sldNum" sz="quarter" idx="12"/>
          </p:nvPr>
        </p:nvSpPr>
        <p:spPr/>
        <p:txBody>
          <a:bodyPr/>
          <a:lstStyle/>
          <a:p>
            <a:fld id="{00C17625-3E98-4645-BB76-7AF6E187FDD2}" type="slidenum">
              <a:rPr lang="es-PE" smtClean="0"/>
              <a:t>‹Nº›</a:t>
            </a:fld>
            <a:endParaRPr lang="es-PE" dirty="0"/>
          </a:p>
        </p:txBody>
      </p:sp>
    </p:spTree>
    <p:extLst>
      <p:ext uri="{BB962C8B-B14F-4D97-AF65-F5344CB8AC3E}">
        <p14:creationId xmlns:p14="http://schemas.microsoft.com/office/powerpoint/2010/main" val="1871312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852BC16-3557-4FDA-9987-70FD93F7EBDE}" type="datetime1">
              <a:rPr lang="es-PE" smtClean="0"/>
              <a:t>9/05/2021</a:t>
            </a:fld>
            <a:endParaRPr lang="es-PE" dirty="0"/>
          </a:p>
        </p:txBody>
      </p:sp>
      <p:sp>
        <p:nvSpPr>
          <p:cNvPr id="5" name="Footer Placeholder 4"/>
          <p:cNvSpPr>
            <a:spLocks noGrp="1"/>
          </p:cNvSpPr>
          <p:nvPr>
            <p:ph type="ftr" sz="quarter" idx="11"/>
          </p:nvPr>
        </p:nvSpPr>
        <p:spPr/>
        <p:txBody>
          <a:bodyPr/>
          <a:lstStyle/>
          <a:p>
            <a:r>
              <a:rPr lang="es-PE" dirty="0"/>
              <a:t>MODULO 1</a:t>
            </a:r>
          </a:p>
        </p:txBody>
      </p:sp>
      <p:sp>
        <p:nvSpPr>
          <p:cNvPr id="6" name="Slide Number Placeholder 5"/>
          <p:cNvSpPr>
            <a:spLocks noGrp="1"/>
          </p:cNvSpPr>
          <p:nvPr>
            <p:ph type="sldNum" sz="quarter" idx="12"/>
          </p:nvPr>
        </p:nvSpPr>
        <p:spPr/>
        <p:txBody>
          <a:bodyPr/>
          <a:lstStyle/>
          <a:p>
            <a:fld id="{00C17625-3E98-4645-BB76-7AF6E187FDD2}" type="slidenum">
              <a:rPr lang="es-PE" smtClean="0"/>
              <a:t>‹Nº›</a:t>
            </a:fld>
            <a:endParaRPr lang="es-PE" dirty="0"/>
          </a:p>
        </p:txBody>
      </p:sp>
    </p:spTree>
    <p:extLst>
      <p:ext uri="{BB962C8B-B14F-4D97-AF65-F5344CB8AC3E}">
        <p14:creationId xmlns:p14="http://schemas.microsoft.com/office/powerpoint/2010/main" val="3496814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8E8240B-9554-4AB7-98B4-D7CA4784908F}" type="datetime1">
              <a:rPr lang="es-PE" smtClean="0"/>
              <a:t>9/05/2021</a:t>
            </a:fld>
            <a:endParaRPr lang="es-PE" dirty="0"/>
          </a:p>
        </p:txBody>
      </p:sp>
      <p:sp>
        <p:nvSpPr>
          <p:cNvPr id="5" name="Footer Placeholder 4"/>
          <p:cNvSpPr>
            <a:spLocks noGrp="1"/>
          </p:cNvSpPr>
          <p:nvPr>
            <p:ph type="ftr" sz="quarter" idx="11"/>
          </p:nvPr>
        </p:nvSpPr>
        <p:spPr/>
        <p:txBody>
          <a:bodyPr/>
          <a:lstStyle/>
          <a:p>
            <a:r>
              <a:rPr lang="es-PE" dirty="0"/>
              <a:t>MODULO 1</a:t>
            </a:r>
          </a:p>
        </p:txBody>
      </p:sp>
      <p:sp>
        <p:nvSpPr>
          <p:cNvPr id="6" name="Slide Number Placeholder 5"/>
          <p:cNvSpPr>
            <a:spLocks noGrp="1"/>
          </p:cNvSpPr>
          <p:nvPr>
            <p:ph type="sldNum" sz="quarter" idx="12"/>
          </p:nvPr>
        </p:nvSpPr>
        <p:spPr/>
        <p:txBody>
          <a:bodyPr/>
          <a:lstStyle/>
          <a:p>
            <a:fld id="{00C17625-3E98-4645-BB76-7AF6E187FDD2}" type="slidenum">
              <a:rPr lang="es-PE" smtClean="0"/>
              <a:t>‹Nº›</a:t>
            </a:fld>
            <a:endParaRPr lang="es-PE" dirty="0"/>
          </a:p>
        </p:txBody>
      </p:sp>
    </p:spTree>
    <p:extLst>
      <p:ext uri="{BB962C8B-B14F-4D97-AF65-F5344CB8AC3E}">
        <p14:creationId xmlns:p14="http://schemas.microsoft.com/office/powerpoint/2010/main" val="977161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913E091-D3E0-4E59-B19A-E5807E347739}" type="datetime1">
              <a:rPr lang="es-PE" smtClean="0"/>
              <a:t>9/05/2021</a:t>
            </a:fld>
            <a:endParaRPr lang="es-PE" dirty="0"/>
          </a:p>
        </p:txBody>
      </p:sp>
      <p:sp>
        <p:nvSpPr>
          <p:cNvPr id="6" name="Footer Placeholder 5"/>
          <p:cNvSpPr>
            <a:spLocks noGrp="1"/>
          </p:cNvSpPr>
          <p:nvPr>
            <p:ph type="ftr" sz="quarter" idx="11"/>
          </p:nvPr>
        </p:nvSpPr>
        <p:spPr/>
        <p:txBody>
          <a:bodyPr/>
          <a:lstStyle/>
          <a:p>
            <a:r>
              <a:rPr lang="es-PE" dirty="0"/>
              <a:t>MODULO 1</a:t>
            </a:r>
          </a:p>
        </p:txBody>
      </p:sp>
      <p:sp>
        <p:nvSpPr>
          <p:cNvPr id="7" name="Slide Number Placeholder 6"/>
          <p:cNvSpPr>
            <a:spLocks noGrp="1"/>
          </p:cNvSpPr>
          <p:nvPr>
            <p:ph type="sldNum" sz="quarter" idx="12"/>
          </p:nvPr>
        </p:nvSpPr>
        <p:spPr/>
        <p:txBody>
          <a:bodyPr/>
          <a:lstStyle/>
          <a:p>
            <a:fld id="{00C17625-3E98-4645-BB76-7AF6E187FDD2}" type="slidenum">
              <a:rPr lang="es-PE" smtClean="0"/>
              <a:t>‹Nº›</a:t>
            </a:fld>
            <a:endParaRPr lang="es-PE" dirty="0"/>
          </a:p>
        </p:txBody>
      </p:sp>
    </p:spTree>
    <p:extLst>
      <p:ext uri="{BB962C8B-B14F-4D97-AF65-F5344CB8AC3E}">
        <p14:creationId xmlns:p14="http://schemas.microsoft.com/office/powerpoint/2010/main" val="51555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F16F83C-9F8A-4641-89B6-4C661C9A2998}" type="datetime1">
              <a:rPr lang="es-PE" smtClean="0"/>
              <a:t>9/05/2021</a:t>
            </a:fld>
            <a:endParaRPr lang="es-PE" dirty="0"/>
          </a:p>
        </p:txBody>
      </p:sp>
      <p:sp>
        <p:nvSpPr>
          <p:cNvPr id="8" name="Footer Placeholder 7"/>
          <p:cNvSpPr>
            <a:spLocks noGrp="1"/>
          </p:cNvSpPr>
          <p:nvPr>
            <p:ph type="ftr" sz="quarter" idx="11"/>
          </p:nvPr>
        </p:nvSpPr>
        <p:spPr/>
        <p:txBody>
          <a:bodyPr/>
          <a:lstStyle/>
          <a:p>
            <a:r>
              <a:rPr lang="es-PE" dirty="0"/>
              <a:t>MODULO 1</a:t>
            </a:r>
          </a:p>
        </p:txBody>
      </p:sp>
      <p:sp>
        <p:nvSpPr>
          <p:cNvPr id="9" name="Slide Number Placeholder 8"/>
          <p:cNvSpPr>
            <a:spLocks noGrp="1"/>
          </p:cNvSpPr>
          <p:nvPr>
            <p:ph type="sldNum" sz="quarter" idx="12"/>
          </p:nvPr>
        </p:nvSpPr>
        <p:spPr/>
        <p:txBody>
          <a:bodyPr/>
          <a:lstStyle/>
          <a:p>
            <a:fld id="{00C17625-3E98-4645-BB76-7AF6E187FDD2}" type="slidenum">
              <a:rPr lang="es-PE" smtClean="0"/>
              <a:t>‹Nº›</a:t>
            </a:fld>
            <a:endParaRPr lang="es-PE" dirty="0"/>
          </a:p>
        </p:txBody>
      </p:sp>
    </p:spTree>
    <p:extLst>
      <p:ext uri="{BB962C8B-B14F-4D97-AF65-F5344CB8AC3E}">
        <p14:creationId xmlns:p14="http://schemas.microsoft.com/office/powerpoint/2010/main" val="3730902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F4BB78A-1D30-41AA-9299-A47B9DC6C28A}" type="datetime1">
              <a:rPr lang="es-PE" smtClean="0"/>
              <a:t>9/05/2021</a:t>
            </a:fld>
            <a:endParaRPr lang="es-PE" dirty="0"/>
          </a:p>
        </p:txBody>
      </p:sp>
      <p:sp>
        <p:nvSpPr>
          <p:cNvPr id="4" name="Footer Placeholder 3"/>
          <p:cNvSpPr>
            <a:spLocks noGrp="1"/>
          </p:cNvSpPr>
          <p:nvPr>
            <p:ph type="ftr" sz="quarter" idx="11"/>
          </p:nvPr>
        </p:nvSpPr>
        <p:spPr/>
        <p:txBody>
          <a:bodyPr/>
          <a:lstStyle/>
          <a:p>
            <a:r>
              <a:rPr lang="es-PE" dirty="0"/>
              <a:t>MODULO 1</a:t>
            </a:r>
          </a:p>
        </p:txBody>
      </p:sp>
      <p:sp>
        <p:nvSpPr>
          <p:cNvPr id="5" name="Slide Number Placeholder 4"/>
          <p:cNvSpPr>
            <a:spLocks noGrp="1"/>
          </p:cNvSpPr>
          <p:nvPr>
            <p:ph type="sldNum" sz="quarter" idx="12"/>
          </p:nvPr>
        </p:nvSpPr>
        <p:spPr/>
        <p:txBody>
          <a:bodyPr/>
          <a:lstStyle/>
          <a:p>
            <a:fld id="{00C17625-3E98-4645-BB76-7AF6E187FDD2}" type="slidenum">
              <a:rPr lang="es-PE" smtClean="0"/>
              <a:t>‹Nº›</a:t>
            </a:fld>
            <a:endParaRPr lang="es-PE" dirty="0"/>
          </a:p>
        </p:txBody>
      </p:sp>
    </p:spTree>
    <p:extLst>
      <p:ext uri="{BB962C8B-B14F-4D97-AF65-F5344CB8AC3E}">
        <p14:creationId xmlns:p14="http://schemas.microsoft.com/office/powerpoint/2010/main" val="136881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29DE4-61EB-4D73-95D2-2CED4E5D79D7}" type="datetime1">
              <a:rPr lang="es-PE" smtClean="0"/>
              <a:t>9/05/2021</a:t>
            </a:fld>
            <a:endParaRPr lang="es-PE" dirty="0"/>
          </a:p>
        </p:txBody>
      </p:sp>
      <p:sp>
        <p:nvSpPr>
          <p:cNvPr id="3" name="Footer Placeholder 2"/>
          <p:cNvSpPr>
            <a:spLocks noGrp="1"/>
          </p:cNvSpPr>
          <p:nvPr>
            <p:ph type="ftr" sz="quarter" idx="11"/>
          </p:nvPr>
        </p:nvSpPr>
        <p:spPr/>
        <p:txBody>
          <a:bodyPr/>
          <a:lstStyle/>
          <a:p>
            <a:r>
              <a:rPr lang="es-PE" dirty="0"/>
              <a:t>MODULO 1</a:t>
            </a:r>
          </a:p>
        </p:txBody>
      </p:sp>
      <p:sp>
        <p:nvSpPr>
          <p:cNvPr id="4" name="Slide Number Placeholder 3"/>
          <p:cNvSpPr>
            <a:spLocks noGrp="1"/>
          </p:cNvSpPr>
          <p:nvPr>
            <p:ph type="sldNum" sz="quarter" idx="12"/>
          </p:nvPr>
        </p:nvSpPr>
        <p:spPr/>
        <p:txBody>
          <a:bodyPr/>
          <a:lstStyle/>
          <a:p>
            <a:fld id="{00C17625-3E98-4645-BB76-7AF6E187FDD2}" type="slidenum">
              <a:rPr lang="es-PE" smtClean="0"/>
              <a:t>‹Nº›</a:t>
            </a:fld>
            <a:endParaRPr lang="es-PE" dirty="0"/>
          </a:p>
        </p:txBody>
      </p:sp>
    </p:spTree>
    <p:extLst>
      <p:ext uri="{BB962C8B-B14F-4D97-AF65-F5344CB8AC3E}">
        <p14:creationId xmlns:p14="http://schemas.microsoft.com/office/powerpoint/2010/main" val="284803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B704D91-41ED-4B08-8C3A-4B39233CBC7D}" type="datetime1">
              <a:rPr lang="es-PE" smtClean="0"/>
              <a:t>9/05/2021</a:t>
            </a:fld>
            <a:endParaRPr lang="es-PE" dirty="0"/>
          </a:p>
        </p:txBody>
      </p:sp>
      <p:sp>
        <p:nvSpPr>
          <p:cNvPr id="6" name="Footer Placeholder 5"/>
          <p:cNvSpPr>
            <a:spLocks noGrp="1"/>
          </p:cNvSpPr>
          <p:nvPr>
            <p:ph type="ftr" sz="quarter" idx="11"/>
          </p:nvPr>
        </p:nvSpPr>
        <p:spPr/>
        <p:txBody>
          <a:bodyPr/>
          <a:lstStyle/>
          <a:p>
            <a:r>
              <a:rPr lang="es-PE" dirty="0"/>
              <a:t>MODULO 1</a:t>
            </a:r>
          </a:p>
        </p:txBody>
      </p:sp>
      <p:sp>
        <p:nvSpPr>
          <p:cNvPr id="7" name="Slide Number Placeholder 6"/>
          <p:cNvSpPr>
            <a:spLocks noGrp="1"/>
          </p:cNvSpPr>
          <p:nvPr>
            <p:ph type="sldNum" sz="quarter" idx="12"/>
          </p:nvPr>
        </p:nvSpPr>
        <p:spPr/>
        <p:txBody>
          <a:bodyPr/>
          <a:lstStyle/>
          <a:p>
            <a:fld id="{00C17625-3E98-4645-BB76-7AF6E187FDD2}" type="slidenum">
              <a:rPr lang="es-PE" smtClean="0"/>
              <a:t>‹Nº›</a:t>
            </a:fld>
            <a:endParaRPr lang="es-PE" dirty="0"/>
          </a:p>
        </p:txBody>
      </p:sp>
    </p:spTree>
    <p:extLst>
      <p:ext uri="{BB962C8B-B14F-4D97-AF65-F5344CB8AC3E}">
        <p14:creationId xmlns:p14="http://schemas.microsoft.com/office/powerpoint/2010/main" val="681508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AEC3294-4741-4F64-88E8-9FB9B787193C}" type="datetime1">
              <a:rPr lang="es-PE" smtClean="0"/>
              <a:t>9/05/2021</a:t>
            </a:fld>
            <a:endParaRPr lang="es-PE" dirty="0"/>
          </a:p>
        </p:txBody>
      </p:sp>
      <p:sp>
        <p:nvSpPr>
          <p:cNvPr id="6" name="Footer Placeholder 5"/>
          <p:cNvSpPr>
            <a:spLocks noGrp="1"/>
          </p:cNvSpPr>
          <p:nvPr>
            <p:ph type="ftr" sz="quarter" idx="11"/>
          </p:nvPr>
        </p:nvSpPr>
        <p:spPr/>
        <p:txBody>
          <a:bodyPr/>
          <a:lstStyle/>
          <a:p>
            <a:r>
              <a:rPr lang="es-PE" dirty="0"/>
              <a:t>MODULO 1</a:t>
            </a:r>
          </a:p>
        </p:txBody>
      </p:sp>
      <p:sp>
        <p:nvSpPr>
          <p:cNvPr id="7" name="Slide Number Placeholder 6"/>
          <p:cNvSpPr>
            <a:spLocks noGrp="1"/>
          </p:cNvSpPr>
          <p:nvPr>
            <p:ph type="sldNum" sz="quarter" idx="12"/>
          </p:nvPr>
        </p:nvSpPr>
        <p:spPr/>
        <p:txBody>
          <a:bodyPr/>
          <a:lstStyle/>
          <a:p>
            <a:fld id="{00C17625-3E98-4645-BB76-7AF6E187FDD2}" type="slidenum">
              <a:rPr lang="es-PE" smtClean="0"/>
              <a:t>‹Nº›</a:t>
            </a:fld>
            <a:endParaRPr lang="es-PE" dirty="0"/>
          </a:p>
        </p:txBody>
      </p:sp>
    </p:spTree>
    <p:extLst>
      <p:ext uri="{BB962C8B-B14F-4D97-AF65-F5344CB8AC3E}">
        <p14:creationId xmlns:p14="http://schemas.microsoft.com/office/powerpoint/2010/main" val="410751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1CE66-1FCC-48DB-9CAF-86D9C9EC5E40}" type="datetime1">
              <a:rPr lang="es-PE" smtClean="0"/>
              <a:t>9/05/2021</a:t>
            </a:fld>
            <a:endParaRPr lang="es-PE"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PE" dirty="0"/>
              <a:t>MODULO 1</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C17625-3E98-4645-BB76-7AF6E187FDD2}" type="slidenum">
              <a:rPr lang="es-PE" smtClean="0"/>
              <a:t>‹Nº›</a:t>
            </a:fld>
            <a:endParaRPr lang="es-PE" dirty="0"/>
          </a:p>
        </p:txBody>
      </p:sp>
    </p:spTree>
    <p:extLst>
      <p:ext uri="{BB962C8B-B14F-4D97-AF65-F5344CB8AC3E}">
        <p14:creationId xmlns:p14="http://schemas.microsoft.com/office/powerpoint/2010/main" val="4211118441"/>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gif"/><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23.gif"/></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gif"/></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7.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3.jpeg"/><Relationship Id="rId4" Type="http://schemas.openxmlformats.org/officeDocument/2006/relationships/image" Target="../media/image62.jpe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1.jpeg"/><Relationship Id="rId4" Type="http://schemas.openxmlformats.org/officeDocument/2006/relationships/image" Target="../media/image70.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0.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A2C515-73CE-4E2D-AD4B-518A0AEBA50E}"/>
              </a:ext>
            </a:extLst>
          </p:cNvPr>
          <p:cNvSpPr>
            <a:spLocks noGrp="1"/>
          </p:cNvSpPr>
          <p:nvPr>
            <p:ph type="ctrTitle"/>
          </p:nvPr>
        </p:nvSpPr>
        <p:spPr>
          <a:xfrm>
            <a:off x="0" y="1419587"/>
            <a:ext cx="9144000" cy="1402399"/>
          </a:xfrm>
        </p:spPr>
        <p:txBody>
          <a:bodyPr>
            <a:normAutofit/>
          </a:bodyPr>
          <a:lstStyle/>
          <a:p>
            <a:r>
              <a:rPr lang="es-PE" sz="3600" dirty="0"/>
              <a:t>ELECTRONICA APLICADA CON ARDUINO PARA NIÑOS Y ADOLESCENTES</a:t>
            </a:r>
          </a:p>
        </p:txBody>
      </p:sp>
      <p:sp>
        <p:nvSpPr>
          <p:cNvPr id="3" name="Subtítulo 2">
            <a:extLst>
              <a:ext uri="{FF2B5EF4-FFF2-40B4-BE49-F238E27FC236}">
                <a16:creationId xmlns:a16="http://schemas.microsoft.com/office/drawing/2014/main" id="{1C05365D-DB34-4C15-8572-60DA004F4F06}"/>
              </a:ext>
            </a:extLst>
          </p:cNvPr>
          <p:cNvSpPr>
            <a:spLocks noGrp="1"/>
          </p:cNvSpPr>
          <p:nvPr>
            <p:ph type="subTitle" idx="1"/>
          </p:nvPr>
        </p:nvSpPr>
        <p:spPr>
          <a:xfrm>
            <a:off x="444137" y="4811396"/>
            <a:ext cx="9144000" cy="1655762"/>
          </a:xfrm>
        </p:spPr>
        <p:txBody>
          <a:bodyPr>
            <a:normAutofit lnSpcReduction="10000"/>
          </a:bodyPr>
          <a:lstStyle/>
          <a:p>
            <a:pPr algn="l"/>
            <a:r>
              <a:rPr lang="es-PE" dirty="0"/>
              <a:t>INSTRUCTORES:</a:t>
            </a:r>
          </a:p>
          <a:p>
            <a:pPr marL="342900" indent="-342900" algn="l">
              <a:buFont typeface="Arial" panose="020B0604020202020204" pitchFamily="34" charset="0"/>
              <a:buChar char="•"/>
            </a:pPr>
            <a:r>
              <a:rPr lang="es-PE" dirty="0"/>
              <a:t>Ing. Asto Rodriguez, Emerson Maximo</a:t>
            </a:r>
          </a:p>
          <a:p>
            <a:pPr marL="342900" indent="-342900" algn="l">
              <a:buFont typeface="Arial" panose="020B0604020202020204" pitchFamily="34" charset="0"/>
              <a:buChar char="•"/>
            </a:pPr>
            <a:r>
              <a:rPr lang="es-PE" dirty="0"/>
              <a:t>Ing. Gonzales Dávila, Luis Alexander</a:t>
            </a:r>
          </a:p>
          <a:p>
            <a:pPr marL="342900" indent="-342900" algn="l">
              <a:buFont typeface="Arial" panose="020B0604020202020204" pitchFamily="34" charset="0"/>
              <a:buChar char="•"/>
            </a:pPr>
            <a:r>
              <a:rPr lang="es-PE" dirty="0"/>
              <a:t>Ing. Silvera Otañe, Jimmy Roger</a:t>
            </a:r>
          </a:p>
        </p:txBody>
      </p:sp>
      <p:pic>
        <p:nvPicPr>
          <p:cNvPr id="8" name="Imagen 7">
            <a:extLst>
              <a:ext uri="{FF2B5EF4-FFF2-40B4-BE49-F238E27FC236}">
                <a16:creationId xmlns:a16="http://schemas.microsoft.com/office/drawing/2014/main" id="{6F1901FE-EFA3-4704-9C5D-FED1E128F0C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sp>
        <p:nvSpPr>
          <p:cNvPr id="9" name="CuadroTexto 8">
            <a:extLst>
              <a:ext uri="{FF2B5EF4-FFF2-40B4-BE49-F238E27FC236}">
                <a16:creationId xmlns:a16="http://schemas.microsoft.com/office/drawing/2014/main" id="{F8981542-61FF-4C5D-B615-D1E06A2A9879}"/>
              </a:ext>
            </a:extLst>
          </p:cNvPr>
          <p:cNvSpPr txBox="1"/>
          <p:nvPr/>
        </p:nvSpPr>
        <p:spPr>
          <a:xfrm>
            <a:off x="1139551" y="3277980"/>
            <a:ext cx="6864893" cy="461665"/>
          </a:xfrm>
          <a:prstGeom prst="rect">
            <a:avLst/>
          </a:prstGeom>
          <a:noFill/>
        </p:spPr>
        <p:txBody>
          <a:bodyPr wrap="none" rtlCol="0">
            <a:spAutoFit/>
          </a:bodyPr>
          <a:lstStyle/>
          <a:p>
            <a:r>
              <a:rPr lang="es-PE" sz="2400" dirty="0"/>
              <a:t>MODULO 1: SECUENCIA DE LUCES AUTO FANTÁSTICO </a:t>
            </a:r>
          </a:p>
        </p:txBody>
      </p:sp>
      <p:cxnSp>
        <p:nvCxnSpPr>
          <p:cNvPr id="11" name="Conector recto 10">
            <a:extLst>
              <a:ext uri="{FF2B5EF4-FFF2-40B4-BE49-F238E27FC236}">
                <a16:creationId xmlns:a16="http://schemas.microsoft.com/office/drawing/2014/main" id="{4158D1EA-F052-4232-AC9D-B7E96FB44409}"/>
              </a:ext>
            </a:extLst>
          </p:cNvPr>
          <p:cNvCxnSpPr/>
          <p:nvPr/>
        </p:nvCxnSpPr>
        <p:spPr>
          <a:xfrm>
            <a:off x="178524" y="3065418"/>
            <a:ext cx="878694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Conector recto 11">
            <a:extLst>
              <a:ext uri="{FF2B5EF4-FFF2-40B4-BE49-F238E27FC236}">
                <a16:creationId xmlns:a16="http://schemas.microsoft.com/office/drawing/2014/main" id="{ECD7AFE3-506B-4261-9D15-E6D24487FA2B}"/>
              </a:ext>
            </a:extLst>
          </p:cNvPr>
          <p:cNvCxnSpPr/>
          <p:nvPr/>
        </p:nvCxnSpPr>
        <p:spPr>
          <a:xfrm>
            <a:off x="178524" y="3958047"/>
            <a:ext cx="8786949" cy="0"/>
          </a:xfrm>
          <a:prstGeom prst="line">
            <a:avLst/>
          </a:prstGeom>
        </p:spPr>
        <p:style>
          <a:lnRef idx="3">
            <a:schemeClr val="accent1"/>
          </a:lnRef>
          <a:fillRef idx="0">
            <a:schemeClr val="accent1"/>
          </a:fillRef>
          <a:effectRef idx="2">
            <a:schemeClr val="accent1"/>
          </a:effectRef>
          <a:fontRef idx="minor">
            <a:schemeClr val="tx1"/>
          </a:fontRef>
        </p:style>
      </p:cxnSp>
      <p:pic>
        <p:nvPicPr>
          <p:cNvPr id="1026" name="Picture 2" descr="Resultado de imagen de luces arduino">
            <a:extLst>
              <a:ext uri="{FF2B5EF4-FFF2-40B4-BE49-F238E27FC236}">
                <a16:creationId xmlns:a16="http://schemas.microsoft.com/office/drawing/2014/main" id="{F85EB47D-09B2-48E5-B8F1-7BB23646E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731" y="4241074"/>
            <a:ext cx="3594631" cy="261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071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10</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982045" y="1682138"/>
            <a:ext cx="3330976" cy="584775"/>
          </a:xfrm>
          <a:prstGeom prst="rect">
            <a:avLst/>
          </a:prstGeom>
          <a:noFill/>
        </p:spPr>
        <p:txBody>
          <a:bodyPr wrap="none" rtlCol="0">
            <a:spAutoFit/>
          </a:bodyPr>
          <a:lstStyle/>
          <a:p>
            <a:r>
              <a:rPr lang="es-PE" sz="3200" dirty="0"/>
              <a:t>REQUERIMIENTOS </a:t>
            </a:r>
          </a:p>
        </p:txBody>
      </p:sp>
      <p:pic>
        <p:nvPicPr>
          <p:cNvPr id="3" name="Cuantrix">
            <a:hlinkClick r:id="" action="ppaction://media"/>
            <a:extLst>
              <a:ext uri="{FF2B5EF4-FFF2-40B4-BE49-F238E27FC236}">
                <a16:creationId xmlns:a16="http://schemas.microsoft.com/office/drawing/2014/main" id="{830CA884-203A-4C7D-B0EC-4E57F9E830D2}"/>
              </a:ext>
            </a:extLst>
          </p:cNvPr>
          <p:cNvPicPr>
            <a:picLocks noChangeAspect="1"/>
          </p:cNvPicPr>
          <p:nvPr>
            <a:videoFile r:link="rId1"/>
            <p:extLst>
              <p:ext uri="{DAA4B4D4-6D71-4841-9C94-3DE7FCFB9230}">
                <p14:media xmlns:p14="http://schemas.microsoft.com/office/powerpoint/2010/main" r:embed="rId2">
                  <p14:trim end="75940"/>
                </p14:media>
              </p:ext>
            </p:extLst>
          </p:nvPr>
        </p:nvPicPr>
        <p:blipFill>
          <a:blip r:embed="rId5"/>
          <a:stretch>
            <a:fillRect/>
          </a:stretch>
        </p:blipFill>
        <p:spPr>
          <a:xfrm>
            <a:off x="2570556" y="2331036"/>
            <a:ext cx="6585314" cy="3704239"/>
          </a:xfrm>
          <a:prstGeom prst="rect">
            <a:avLst/>
          </a:prstGeom>
        </p:spPr>
      </p:pic>
      <p:sp>
        <p:nvSpPr>
          <p:cNvPr id="14" name="Rectángulo 13">
            <a:extLst>
              <a:ext uri="{FF2B5EF4-FFF2-40B4-BE49-F238E27FC236}">
                <a16:creationId xmlns:a16="http://schemas.microsoft.com/office/drawing/2014/main" id="{8DBBC28E-4654-4730-B0F2-8ECA10D3DFE4}"/>
              </a:ext>
            </a:extLst>
          </p:cNvPr>
          <p:cNvSpPr/>
          <p:nvPr/>
        </p:nvSpPr>
        <p:spPr>
          <a:xfrm>
            <a:off x="178525" y="3503673"/>
            <a:ext cx="2698025" cy="461665"/>
          </a:xfrm>
          <a:prstGeom prst="rect">
            <a:avLst/>
          </a:prstGeom>
        </p:spPr>
        <p:txBody>
          <a:bodyPr wrap="square">
            <a:spAutoFit/>
          </a:bodyPr>
          <a:lstStyle/>
          <a:p>
            <a:pPr marL="342900" indent="-342900" algn="just">
              <a:buFont typeface="Arial" panose="020B0604020202020204" pitchFamily="34" charset="0"/>
              <a:buChar char="•"/>
            </a:pPr>
            <a:r>
              <a:rPr lang="es-ES" sz="2400" dirty="0"/>
              <a:t>Programación</a:t>
            </a:r>
          </a:p>
        </p:txBody>
      </p:sp>
      <p:sp>
        <p:nvSpPr>
          <p:cNvPr id="4" name="CuadroTexto 3">
            <a:extLst>
              <a:ext uri="{FF2B5EF4-FFF2-40B4-BE49-F238E27FC236}">
                <a16:creationId xmlns:a16="http://schemas.microsoft.com/office/drawing/2014/main" id="{58CA4BBA-7EE4-4616-9BC0-4E3654A1FDD7}"/>
              </a:ext>
            </a:extLst>
          </p:cNvPr>
          <p:cNvSpPr txBox="1"/>
          <p:nvPr/>
        </p:nvSpPr>
        <p:spPr>
          <a:xfrm>
            <a:off x="628650" y="4380411"/>
            <a:ext cx="1478290" cy="461665"/>
          </a:xfrm>
          <a:prstGeom prst="rect">
            <a:avLst/>
          </a:prstGeom>
          <a:noFill/>
        </p:spPr>
        <p:txBody>
          <a:bodyPr wrap="none" rtlCol="0">
            <a:spAutoFit/>
          </a:bodyPr>
          <a:lstStyle/>
          <a:p>
            <a:r>
              <a:rPr lang="es-PE" sz="2400" dirty="0"/>
              <a:t>¿Es difícil?</a:t>
            </a:r>
          </a:p>
        </p:txBody>
      </p:sp>
    </p:spTree>
    <p:extLst>
      <p:ext uri="{BB962C8B-B14F-4D97-AF65-F5344CB8AC3E}">
        <p14:creationId xmlns:p14="http://schemas.microsoft.com/office/powerpoint/2010/main" val="94665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4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3673">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11</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982045" y="1682138"/>
            <a:ext cx="3330976" cy="584775"/>
          </a:xfrm>
          <a:prstGeom prst="rect">
            <a:avLst/>
          </a:prstGeom>
          <a:noFill/>
        </p:spPr>
        <p:txBody>
          <a:bodyPr wrap="none" rtlCol="0">
            <a:spAutoFit/>
          </a:bodyPr>
          <a:lstStyle/>
          <a:p>
            <a:r>
              <a:rPr lang="es-PE" sz="3200" dirty="0"/>
              <a:t>REQUERIMIENTOS </a:t>
            </a:r>
          </a:p>
        </p:txBody>
      </p:sp>
      <p:sp>
        <p:nvSpPr>
          <p:cNvPr id="16" name="Rectángulo 15">
            <a:extLst>
              <a:ext uri="{FF2B5EF4-FFF2-40B4-BE49-F238E27FC236}">
                <a16:creationId xmlns:a16="http://schemas.microsoft.com/office/drawing/2014/main" id="{EEFB6C9D-018E-4F8E-84CB-67915E12C9A8}"/>
              </a:ext>
            </a:extLst>
          </p:cNvPr>
          <p:cNvSpPr/>
          <p:nvPr/>
        </p:nvSpPr>
        <p:spPr>
          <a:xfrm>
            <a:off x="178525" y="3503673"/>
            <a:ext cx="2698025" cy="461665"/>
          </a:xfrm>
          <a:prstGeom prst="rect">
            <a:avLst/>
          </a:prstGeom>
        </p:spPr>
        <p:txBody>
          <a:bodyPr wrap="square">
            <a:spAutoFit/>
          </a:bodyPr>
          <a:lstStyle/>
          <a:p>
            <a:pPr marL="342900" indent="-342900" algn="just">
              <a:buFont typeface="Arial" panose="020B0604020202020204" pitchFamily="34" charset="0"/>
              <a:buChar char="•"/>
            </a:pPr>
            <a:r>
              <a:rPr lang="es-ES" sz="2400" dirty="0"/>
              <a:t>Programación</a:t>
            </a:r>
          </a:p>
        </p:txBody>
      </p:sp>
      <p:pic>
        <p:nvPicPr>
          <p:cNvPr id="2" name="¿Por qué aprender a programar">
            <a:hlinkClick r:id="" action="ppaction://media"/>
            <a:extLst>
              <a:ext uri="{FF2B5EF4-FFF2-40B4-BE49-F238E27FC236}">
                <a16:creationId xmlns:a16="http://schemas.microsoft.com/office/drawing/2014/main" id="{AD6A0988-FC64-4A36-8A7D-C21659862D3D}"/>
              </a:ext>
            </a:extLst>
          </p:cNvPr>
          <p:cNvPicPr>
            <a:picLocks noChangeAspect="1"/>
          </p:cNvPicPr>
          <p:nvPr>
            <a:videoFile r:link="rId1"/>
            <p:extLst>
              <p:ext uri="{DAA4B4D4-6D71-4841-9C94-3DE7FCFB9230}">
                <p14:media xmlns:p14="http://schemas.microsoft.com/office/powerpoint/2010/main" r:embed="rId2">
                  <p14:trim st="7836" end="39308.9999"/>
                </p14:media>
              </p:ext>
            </p:extLst>
          </p:nvPr>
        </p:nvPicPr>
        <p:blipFill>
          <a:blip r:embed="rId5"/>
          <a:stretch>
            <a:fillRect/>
          </a:stretch>
        </p:blipFill>
        <p:spPr>
          <a:xfrm>
            <a:off x="2690573" y="2240488"/>
            <a:ext cx="6453427" cy="3630053"/>
          </a:xfrm>
          <a:prstGeom prst="rect">
            <a:avLst/>
          </a:prstGeom>
        </p:spPr>
      </p:pic>
      <p:sp>
        <p:nvSpPr>
          <p:cNvPr id="14" name="CuadroTexto 13">
            <a:extLst>
              <a:ext uri="{FF2B5EF4-FFF2-40B4-BE49-F238E27FC236}">
                <a16:creationId xmlns:a16="http://schemas.microsoft.com/office/drawing/2014/main" id="{0DD89BCA-EA1D-46A7-80D0-320EAC8CDAB5}"/>
              </a:ext>
            </a:extLst>
          </p:cNvPr>
          <p:cNvSpPr txBox="1"/>
          <p:nvPr/>
        </p:nvSpPr>
        <p:spPr>
          <a:xfrm>
            <a:off x="343170" y="4317775"/>
            <a:ext cx="2368733" cy="1200329"/>
          </a:xfrm>
          <a:prstGeom prst="rect">
            <a:avLst/>
          </a:prstGeom>
          <a:noFill/>
        </p:spPr>
        <p:txBody>
          <a:bodyPr wrap="square" rtlCol="0">
            <a:spAutoFit/>
          </a:bodyPr>
          <a:lstStyle/>
          <a:p>
            <a:r>
              <a:rPr lang="es-PE" sz="2400" dirty="0"/>
              <a:t>¿Por qué es importante saber programar?</a:t>
            </a:r>
          </a:p>
        </p:txBody>
      </p:sp>
    </p:spTree>
    <p:extLst>
      <p:ext uri="{BB962C8B-B14F-4D97-AF65-F5344CB8AC3E}">
        <p14:creationId xmlns:p14="http://schemas.microsoft.com/office/powerpoint/2010/main" val="29206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6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FAAAC542-AC52-4259-9AC3-F2520FB16A48}"/>
              </a:ext>
            </a:extLst>
          </p:cNvPr>
          <p:cNvSpPr/>
          <p:nvPr/>
        </p:nvSpPr>
        <p:spPr>
          <a:xfrm>
            <a:off x="628648" y="3614058"/>
            <a:ext cx="3943352"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12</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3673355" y="1708265"/>
            <a:ext cx="2062359" cy="584775"/>
          </a:xfrm>
          <a:prstGeom prst="rect">
            <a:avLst/>
          </a:prstGeom>
          <a:noFill/>
        </p:spPr>
        <p:txBody>
          <a:bodyPr wrap="none" rtlCol="0">
            <a:spAutoFit/>
          </a:bodyPr>
          <a:lstStyle/>
          <a:p>
            <a:r>
              <a:rPr lang="es-PE" sz="3200" dirty="0"/>
              <a:t>MODULO 1</a:t>
            </a:r>
          </a:p>
        </p:txBody>
      </p:sp>
      <p:sp>
        <p:nvSpPr>
          <p:cNvPr id="14" name="CuadroTexto 13">
            <a:extLst>
              <a:ext uri="{FF2B5EF4-FFF2-40B4-BE49-F238E27FC236}">
                <a16:creationId xmlns:a16="http://schemas.microsoft.com/office/drawing/2014/main" id="{1FD67AB9-EB36-456D-80FF-DCB83786B1FD}"/>
              </a:ext>
            </a:extLst>
          </p:cNvPr>
          <p:cNvSpPr txBox="1"/>
          <p:nvPr/>
        </p:nvSpPr>
        <p:spPr>
          <a:xfrm>
            <a:off x="297602" y="2445864"/>
            <a:ext cx="8699863" cy="3785652"/>
          </a:xfrm>
          <a:prstGeom prst="rect">
            <a:avLst/>
          </a:prstGeom>
          <a:noFill/>
        </p:spPr>
        <p:txBody>
          <a:bodyPr wrap="square" numCol="2" rtlCol="0">
            <a:spAutoFit/>
          </a:bodyPr>
          <a:lstStyle/>
          <a:p>
            <a:pPr marL="457200" indent="-457200">
              <a:buFont typeface="+mj-lt"/>
              <a:buAutoNum type="arabicPeriod"/>
            </a:pPr>
            <a:r>
              <a:rPr lang="es-PE" sz="2400" dirty="0">
                <a:latin typeface="Bahnschrift Light Condensed" panose="020B0502040204020203" pitchFamily="34" charset="0"/>
              </a:rPr>
              <a:t>¿Que es Arduino?		</a:t>
            </a:r>
          </a:p>
          <a:p>
            <a:pPr marL="457200" indent="-457200">
              <a:buFont typeface="+mj-lt"/>
              <a:buAutoNum type="arabicPeriod"/>
            </a:pPr>
            <a:r>
              <a:rPr lang="es-PE" sz="2400" dirty="0">
                <a:latin typeface="Bahnschrift Light Condensed" panose="020B0502040204020203" pitchFamily="34" charset="0"/>
              </a:rPr>
              <a:t>Requerimientos para hacer un proyecto en Arduino</a:t>
            </a:r>
          </a:p>
          <a:p>
            <a:pPr marL="457200" indent="-457200">
              <a:buFont typeface="+mj-lt"/>
              <a:buAutoNum type="arabicPeriod"/>
            </a:pPr>
            <a:r>
              <a:rPr lang="es-PE" sz="2400" dirty="0">
                <a:latin typeface="Bahnschrift Light Condensed" panose="020B0502040204020203" pitchFamily="34" charset="0"/>
              </a:rPr>
              <a:t>Electrónica esencial</a:t>
            </a:r>
          </a:p>
          <a:p>
            <a:pPr marL="914400" lvl="1" indent="-457200">
              <a:buFont typeface="Arial" panose="020B0604020202020204" pitchFamily="34" charset="0"/>
              <a:buChar char="•"/>
            </a:pPr>
            <a:r>
              <a:rPr lang="es-PE" sz="2400" dirty="0">
                <a:latin typeface="Bahnschrift Light Condensed" panose="020B0502040204020203" pitchFamily="34" charset="0"/>
              </a:rPr>
              <a:t>Voltaje</a:t>
            </a:r>
          </a:p>
          <a:p>
            <a:pPr marL="914400" lvl="1" indent="-457200">
              <a:buFont typeface="Arial" panose="020B0604020202020204" pitchFamily="34" charset="0"/>
              <a:buChar char="•"/>
            </a:pPr>
            <a:r>
              <a:rPr lang="es-PE" sz="2400" dirty="0">
                <a:latin typeface="Bahnschrift Light Condensed" panose="020B0502040204020203" pitchFamily="34" charset="0"/>
              </a:rPr>
              <a:t>Corriente</a:t>
            </a:r>
          </a:p>
          <a:p>
            <a:pPr marL="914400" lvl="1" indent="-457200">
              <a:buFont typeface="Arial" panose="020B0604020202020204" pitchFamily="34" charset="0"/>
              <a:buChar char="•"/>
            </a:pPr>
            <a:r>
              <a:rPr lang="es-PE" sz="2400" dirty="0">
                <a:latin typeface="Bahnschrift Light Condensed" panose="020B0502040204020203" pitchFamily="34" charset="0"/>
              </a:rPr>
              <a:t>Resistencia</a:t>
            </a:r>
          </a:p>
          <a:p>
            <a:pPr marL="914400" lvl="1" indent="-457200">
              <a:buFont typeface="Arial" panose="020B0604020202020204" pitchFamily="34" charset="0"/>
              <a:buChar char="•"/>
            </a:pPr>
            <a:r>
              <a:rPr lang="es-PE" sz="2400" dirty="0">
                <a:latin typeface="Bahnschrift Light Condensed" panose="020B0502040204020203" pitchFamily="34" charset="0"/>
              </a:rPr>
              <a:t>Ley de Ohm</a:t>
            </a:r>
          </a:p>
          <a:p>
            <a:pPr marL="457200" indent="-457200">
              <a:buFont typeface="+mj-lt"/>
              <a:buAutoNum type="arabicPeriod"/>
            </a:pPr>
            <a:r>
              <a:rPr lang="es-PE" sz="2400" dirty="0">
                <a:latin typeface="Bahnschrift Light Condensed" panose="020B0502040204020203" pitchFamily="34" charset="0"/>
              </a:rPr>
              <a:t>Programación básica</a:t>
            </a:r>
          </a:p>
          <a:p>
            <a:pPr marL="914400" lvl="1" indent="-457200">
              <a:buFont typeface="Arial" panose="020B0604020202020204" pitchFamily="34" charset="0"/>
              <a:buChar char="•"/>
            </a:pPr>
            <a:r>
              <a:rPr lang="es-PE" sz="2400" dirty="0">
                <a:latin typeface="Bahnschrift Light Condensed" panose="020B0502040204020203" pitchFamily="34" charset="0"/>
              </a:rPr>
              <a:t>Hola mundo!</a:t>
            </a:r>
          </a:p>
          <a:p>
            <a:pPr marL="914400" lvl="1" indent="-457200">
              <a:buFont typeface="Arial" panose="020B0604020202020204" pitchFamily="34" charset="0"/>
              <a:buChar char="•"/>
            </a:pPr>
            <a:r>
              <a:rPr lang="es-PE" sz="2400" dirty="0">
                <a:latin typeface="Bahnschrift Light Condensed" panose="020B0502040204020203" pitchFamily="34" charset="0"/>
              </a:rPr>
              <a:t>Sentencia  Si … Entonces</a:t>
            </a:r>
          </a:p>
          <a:p>
            <a:pPr marL="457200" indent="-457200">
              <a:buFont typeface="+mj-lt"/>
              <a:buAutoNum type="arabicPeriod"/>
            </a:pPr>
            <a:r>
              <a:rPr lang="es-PE" sz="2400" dirty="0">
                <a:latin typeface="Bahnschrift Light Condensed" panose="020B0502040204020203" pitchFamily="34" charset="0"/>
              </a:rPr>
              <a:t>Reconocimiento del Protoboard</a:t>
            </a:r>
          </a:p>
          <a:p>
            <a:pPr marL="457200" indent="-457200">
              <a:buFont typeface="+mj-lt"/>
              <a:buAutoNum type="arabicPeriod"/>
            </a:pPr>
            <a:r>
              <a:rPr lang="es-PE" sz="2400" dirty="0">
                <a:latin typeface="Bahnschrift Light Condensed" panose="020B0502040204020203" pitchFamily="34" charset="0"/>
              </a:rPr>
              <a:t>Estructura de la placa Arduino</a:t>
            </a:r>
          </a:p>
          <a:p>
            <a:pPr marL="914400" lvl="1" indent="-457200">
              <a:buFont typeface="Arial" panose="020B0604020202020204" pitchFamily="34" charset="0"/>
              <a:buChar char="•"/>
            </a:pPr>
            <a:r>
              <a:rPr lang="es-PE" sz="2400" dirty="0">
                <a:latin typeface="Bahnschrift Light Condensed" panose="020B0502040204020203" pitchFamily="34" charset="0"/>
              </a:rPr>
              <a:t>Instalación del IDE Arduino</a:t>
            </a:r>
          </a:p>
          <a:p>
            <a:pPr marL="914400" lvl="1" indent="-457200">
              <a:buFont typeface="Arial" panose="020B0604020202020204" pitchFamily="34" charset="0"/>
              <a:buChar char="•"/>
            </a:pPr>
            <a:r>
              <a:rPr lang="es-PE" sz="2400" dirty="0">
                <a:latin typeface="Bahnschrift Light Condensed" panose="020B0502040204020203" pitchFamily="34" charset="0"/>
              </a:rPr>
              <a:t>1 y 0 digital</a:t>
            </a:r>
          </a:p>
          <a:p>
            <a:pPr marL="914400" lvl="1" indent="-457200">
              <a:buFont typeface="Arial" panose="020B0604020202020204" pitchFamily="34" charset="0"/>
              <a:buChar char="•"/>
            </a:pPr>
            <a:r>
              <a:rPr lang="es-PE" sz="2400" dirty="0">
                <a:latin typeface="Bahnschrift Light Condensed" panose="020B0502040204020203" pitchFamily="34" charset="0"/>
              </a:rPr>
              <a:t>Entradas y salidas digitales</a:t>
            </a:r>
          </a:p>
          <a:p>
            <a:pPr marL="914400" lvl="1" indent="-457200">
              <a:buFont typeface="Arial" panose="020B0604020202020204" pitchFamily="34" charset="0"/>
              <a:buChar char="•"/>
            </a:pPr>
            <a:r>
              <a:rPr lang="es-PE" sz="2400" dirty="0">
                <a:latin typeface="Bahnschrift Light Condensed" panose="020B0502040204020203" pitchFamily="34" charset="0"/>
              </a:rPr>
              <a:t>Hola mundo en Arduino</a:t>
            </a:r>
          </a:p>
          <a:p>
            <a:pPr marL="457200" indent="-457200">
              <a:buFont typeface="+mj-lt"/>
              <a:buAutoNum type="arabicPeriod"/>
            </a:pPr>
            <a:r>
              <a:rPr lang="es-PE" sz="2400" dirty="0">
                <a:latin typeface="Bahnschrift Light Condensed" panose="020B0502040204020203" pitchFamily="34" charset="0"/>
              </a:rPr>
              <a:t>Proyecto de Luces Auto Fantástico</a:t>
            </a:r>
          </a:p>
        </p:txBody>
      </p:sp>
    </p:spTree>
    <p:extLst>
      <p:ext uri="{BB962C8B-B14F-4D97-AF65-F5344CB8AC3E}">
        <p14:creationId xmlns:p14="http://schemas.microsoft.com/office/powerpoint/2010/main" val="301383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13</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284193" y="1689320"/>
            <a:ext cx="4575612" cy="584775"/>
          </a:xfrm>
          <a:prstGeom prst="rect">
            <a:avLst/>
          </a:prstGeom>
          <a:noFill/>
        </p:spPr>
        <p:txBody>
          <a:bodyPr wrap="none" rtlCol="0">
            <a:spAutoFit/>
          </a:bodyPr>
          <a:lstStyle/>
          <a:p>
            <a:pPr algn="ctr"/>
            <a:r>
              <a:rPr lang="es-PE" sz="3200" dirty="0"/>
              <a:t>ELECTRONICA ESCENCIAL  </a:t>
            </a:r>
          </a:p>
        </p:txBody>
      </p:sp>
      <p:sp>
        <p:nvSpPr>
          <p:cNvPr id="3" name="CuadroTexto 2">
            <a:extLst>
              <a:ext uri="{FF2B5EF4-FFF2-40B4-BE49-F238E27FC236}">
                <a16:creationId xmlns:a16="http://schemas.microsoft.com/office/drawing/2014/main" id="{21BCB260-FE68-4769-B2FD-BE7C2696533A}"/>
              </a:ext>
            </a:extLst>
          </p:cNvPr>
          <p:cNvSpPr txBox="1"/>
          <p:nvPr/>
        </p:nvSpPr>
        <p:spPr>
          <a:xfrm>
            <a:off x="348343" y="2653697"/>
            <a:ext cx="3308919" cy="461665"/>
          </a:xfrm>
          <a:prstGeom prst="rect">
            <a:avLst/>
          </a:prstGeom>
          <a:noFill/>
        </p:spPr>
        <p:txBody>
          <a:bodyPr wrap="none" rtlCol="0">
            <a:spAutoFit/>
          </a:bodyPr>
          <a:lstStyle/>
          <a:p>
            <a:r>
              <a:rPr lang="es-PE" sz="2400" dirty="0"/>
              <a:t>1. CORRIENTE ELECTRICA</a:t>
            </a:r>
          </a:p>
        </p:txBody>
      </p:sp>
      <p:sp>
        <p:nvSpPr>
          <p:cNvPr id="4" name="Rectángulo 3">
            <a:extLst>
              <a:ext uri="{FF2B5EF4-FFF2-40B4-BE49-F238E27FC236}">
                <a16:creationId xmlns:a16="http://schemas.microsoft.com/office/drawing/2014/main" id="{DD683B9C-E7D3-4137-9492-10CF28E48472}"/>
              </a:ext>
            </a:extLst>
          </p:cNvPr>
          <p:cNvSpPr/>
          <p:nvPr/>
        </p:nvSpPr>
        <p:spPr>
          <a:xfrm>
            <a:off x="628650" y="3343867"/>
            <a:ext cx="7750629" cy="1200329"/>
          </a:xfrm>
          <a:prstGeom prst="rect">
            <a:avLst/>
          </a:prstGeom>
        </p:spPr>
        <p:txBody>
          <a:bodyPr wrap="square">
            <a:spAutoFit/>
          </a:bodyPr>
          <a:lstStyle/>
          <a:p>
            <a:pPr algn="just"/>
            <a:r>
              <a:rPr lang="es-ES" sz="2400" dirty="0"/>
              <a:t>Una corriente eléctrica es un movimiento ordenado de cargas libres, normalmente de electrones. También se le conoce como intensidad.  </a:t>
            </a:r>
            <a:r>
              <a:rPr lang="es-ES" sz="2400" dirty="0">
                <a:solidFill>
                  <a:srgbClr val="FF0000"/>
                </a:solidFill>
              </a:rPr>
              <a:t>SE MIDE EN AMPERIOS (A)</a:t>
            </a:r>
            <a:endParaRPr lang="es-PE" sz="2400" dirty="0">
              <a:solidFill>
                <a:srgbClr val="FF0000"/>
              </a:solidFill>
            </a:endParaRPr>
          </a:p>
        </p:txBody>
      </p:sp>
      <p:pic>
        <p:nvPicPr>
          <p:cNvPr id="12" name="Imagen 11">
            <a:extLst>
              <a:ext uri="{FF2B5EF4-FFF2-40B4-BE49-F238E27FC236}">
                <a16:creationId xmlns:a16="http://schemas.microsoft.com/office/drawing/2014/main" id="{38C8A981-29C5-48C7-A1E3-B312C0241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838" y="4657173"/>
            <a:ext cx="7470321" cy="1499190"/>
          </a:xfrm>
          <a:prstGeom prst="rect">
            <a:avLst/>
          </a:prstGeom>
        </p:spPr>
      </p:pic>
    </p:spTree>
    <p:extLst>
      <p:ext uri="{BB962C8B-B14F-4D97-AF65-F5344CB8AC3E}">
        <p14:creationId xmlns:p14="http://schemas.microsoft.com/office/powerpoint/2010/main" val="928745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14</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393998" y="1689320"/>
            <a:ext cx="4356001" cy="584775"/>
          </a:xfrm>
          <a:prstGeom prst="rect">
            <a:avLst/>
          </a:prstGeom>
          <a:noFill/>
        </p:spPr>
        <p:txBody>
          <a:bodyPr wrap="none" rtlCol="0">
            <a:spAutoFit/>
          </a:bodyPr>
          <a:lstStyle/>
          <a:p>
            <a:pPr algn="ctr"/>
            <a:r>
              <a:rPr lang="es-PE" sz="3200" dirty="0"/>
              <a:t>ELECTRONICA ESENCIAL  </a:t>
            </a:r>
          </a:p>
        </p:txBody>
      </p:sp>
      <p:pic>
        <p:nvPicPr>
          <p:cNvPr id="14" name="Imagen 13">
            <a:extLst>
              <a:ext uri="{FF2B5EF4-FFF2-40B4-BE49-F238E27FC236}">
                <a16:creationId xmlns:a16="http://schemas.microsoft.com/office/drawing/2014/main" id="{CD6811AD-26A3-4298-A187-C1C7D5F9B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463" y="3532820"/>
            <a:ext cx="4393786" cy="2743200"/>
          </a:xfrm>
          <a:prstGeom prst="rect">
            <a:avLst/>
          </a:prstGeom>
        </p:spPr>
      </p:pic>
      <p:pic>
        <p:nvPicPr>
          <p:cNvPr id="8196" name="Picture 4" descr="Resultado de imagen de corriente directa">
            <a:extLst>
              <a:ext uri="{FF2B5EF4-FFF2-40B4-BE49-F238E27FC236}">
                <a16:creationId xmlns:a16="http://schemas.microsoft.com/office/drawing/2014/main" id="{C20E0C9E-C919-4B8B-B8C8-972923A38D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357" b="32086"/>
          <a:stretch/>
        </p:blipFill>
        <p:spPr bwMode="auto">
          <a:xfrm>
            <a:off x="12752" y="3532820"/>
            <a:ext cx="4228322" cy="205266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0572B9FC-9761-4C35-905D-48237B632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52" y="5556755"/>
            <a:ext cx="4228322" cy="719265"/>
          </a:xfrm>
          <a:prstGeom prst="rect">
            <a:avLst/>
          </a:prstGeom>
        </p:spPr>
      </p:pic>
      <p:sp>
        <p:nvSpPr>
          <p:cNvPr id="21" name="Rectángulo 20">
            <a:extLst>
              <a:ext uri="{FF2B5EF4-FFF2-40B4-BE49-F238E27FC236}">
                <a16:creationId xmlns:a16="http://schemas.microsoft.com/office/drawing/2014/main" id="{A1FF4831-215B-4E47-91EF-225CC333D292}"/>
              </a:ext>
            </a:extLst>
          </p:cNvPr>
          <p:cNvSpPr/>
          <p:nvPr/>
        </p:nvSpPr>
        <p:spPr>
          <a:xfrm>
            <a:off x="532856" y="2367211"/>
            <a:ext cx="7750629" cy="461665"/>
          </a:xfrm>
          <a:prstGeom prst="rect">
            <a:avLst/>
          </a:prstGeom>
        </p:spPr>
        <p:txBody>
          <a:bodyPr wrap="square">
            <a:spAutoFit/>
          </a:bodyPr>
          <a:lstStyle/>
          <a:p>
            <a:pPr algn="just"/>
            <a:r>
              <a:rPr lang="es-ES" sz="2400" dirty="0"/>
              <a:t>Existen 2 tipos de corriente.</a:t>
            </a:r>
            <a:endParaRPr lang="es-PE" sz="2400" dirty="0"/>
          </a:p>
        </p:txBody>
      </p:sp>
      <p:sp>
        <p:nvSpPr>
          <p:cNvPr id="22" name="Rectángulo 21">
            <a:extLst>
              <a:ext uri="{FF2B5EF4-FFF2-40B4-BE49-F238E27FC236}">
                <a16:creationId xmlns:a16="http://schemas.microsoft.com/office/drawing/2014/main" id="{5833CB13-7039-4047-84CA-4E6543BC8460}"/>
              </a:ext>
            </a:extLst>
          </p:cNvPr>
          <p:cNvSpPr/>
          <p:nvPr/>
        </p:nvSpPr>
        <p:spPr>
          <a:xfrm>
            <a:off x="740072" y="3026964"/>
            <a:ext cx="2773681" cy="461665"/>
          </a:xfrm>
          <a:prstGeom prst="rect">
            <a:avLst/>
          </a:prstGeom>
        </p:spPr>
        <p:txBody>
          <a:bodyPr wrap="square">
            <a:spAutoFit/>
          </a:bodyPr>
          <a:lstStyle/>
          <a:p>
            <a:pPr algn="just"/>
            <a:r>
              <a:rPr lang="es-ES" sz="2400" dirty="0"/>
              <a:t>Corriente continua</a:t>
            </a:r>
            <a:endParaRPr lang="es-PE" sz="2400" dirty="0"/>
          </a:p>
        </p:txBody>
      </p:sp>
      <p:sp>
        <p:nvSpPr>
          <p:cNvPr id="23" name="Rectángulo 22">
            <a:extLst>
              <a:ext uri="{FF2B5EF4-FFF2-40B4-BE49-F238E27FC236}">
                <a16:creationId xmlns:a16="http://schemas.microsoft.com/office/drawing/2014/main" id="{DAE542AD-6D1C-462B-9FB5-3F167123BBCF}"/>
              </a:ext>
            </a:extLst>
          </p:cNvPr>
          <p:cNvSpPr/>
          <p:nvPr/>
        </p:nvSpPr>
        <p:spPr>
          <a:xfrm>
            <a:off x="5821524" y="3026963"/>
            <a:ext cx="2773681" cy="461665"/>
          </a:xfrm>
          <a:prstGeom prst="rect">
            <a:avLst/>
          </a:prstGeom>
        </p:spPr>
        <p:txBody>
          <a:bodyPr wrap="square">
            <a:spAutoFit/>
          </a:bodyPr>
          <a:lstStyle/>
          <a:p>
            <a:pPr algn="just"/>
            <a:r>
              <a:rPr lang="es-ES" sz="2400" dirty="0"/>
              <a:t>Corriente alterna</a:t>
            </a:r>
            <a:endParaRPr lang="es-PE" sz="2400" dirty="0"/>
          </a:p>
        </p:txBody>
      </p:sp>
    </p:spTree>
    <p:extLst>
      <p:ext uri="{BB962C8B-B14F-4D97-AF65-F5344CB8AC3E}">
        <p14:creationId xmlns:p14="http://schemas.microsoft.com/office/powerpoint/2010/main" val="4097992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15</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284193" y="1689320"/>
            <a:ext cx="4575612" cy="584775"/>
          </a:xfrm>
          <a:prstGeom prst="rect">
            <a:avLst/>
          </a:prstGeom>
          <a:noFill/>
        </p:spPr>
        <p:txBody>
          <a:bodyPr wrap="none" rtlCol="0">
            <a:spAutoFit/>
          </a:bodyPr>
          <a:lstStyle/>
          <a:p>
            <a:pPr algn="ctr"/>
            <a:r>
              <a:rPr lang="es-PE" sz="3200" dirty="0"/>
              <a:t>ELECTRONICA ESCENCIAL  </a:t>
            </a:r>
          </a:p>
        </p:txBody>
      </p:sp>
      <p:sp>
        <p:nvSpPr>
          <p:cNvPr id="3" name="CuadroTexto 2">
            <a:extLst>
              <a:ext uri="{FF2B5EF4-FFF2-40B4-BE49-F238E27FC236}">
                <a16:creationId xmlns:a16="http://schemas.microsoft.com/office/drawing/2014/main" id="{21BCB260-FE68-4769-B2FD-BE7C2696533A}"/>
              </a:ext>
            </a:extLst>
          </p:cNvPr>
          <p:cNvSpPr txBox="1"/>
          <p:nvPr/>
        </p:nvSpPr>
        <p:spPr>
          <a:xfrm>
            <a:off x="348343" y="2653697"/>
            <a:ext cx="1524072" cy="461665"/>
          </a:xfrm>
          <a:prstGeom prst="rect">
            <a:avLst/>
          </a:prstGeom>
          <a:noFill/>
        </p:spPr>
        <p:txBody>
          <a:bodyPr wrap="none" rtlCol="0">
            <a:spAutoFit/>
          </a:bodyPr>
          <a:lstStyle/>
          <a:p>
            <a:r>
              <a:rPr lang="es-PE" sz="2400" dirty="0"/>
              <a:t>2. VOLTAJE</a:t>
            </a:r>
          </a:p>
        </p:txBody>
      </p:sp>
      <p:sp>
        <p:nvSpPr>
          <p:cNvPr id="4" name="Rectángulo 3">
            <a:extLst>
              <a:ext uri="{FF2B5EF4-FFF2-40B4-BE49-F238E27FC236}">
                <a16:creationId xmlns:a16="http://schemas.microsoft.com/office/drawing/2014/main" id="{54551ED9-30B3-4600-A46F-029CEF3C0B19}"/>
              </a:ext>
            </a:extLst>
          </p:cNvPr>
          <p:cNvSpPr/>
          <p:nvPr/>
        </p:nvSpPr>
        <p:spPr>
          <a:xfrm>
            <a:off x="628650" y="3115362"/>
            <a:ext cx="3830139" cy="3046988"/>
          </a:xfrm>
          <a:prstGeom prst="rect">
            <a:avLst/>
          </a:prstGeom>
        </p:spPr>
        <p:txBody>
          <a:bodyPr wrap="square">
            <a:spAutoFit/>
          </a:bodyPr>
          <a:lstStyle/>
          <a:p>
            <a:pPr algn="just"/>
            <a:r>
              <a:rPr lang="es-ES" sz="2400" dirty="0"/>
              <a:t>Magnitud que cuantifica la diferencia de potencial eléctrico entre dos puntos. </a:t>
            </a:r>
            <a:r>
              <a:rPr lang="es-ES" sz="2400" dirty="0">
                <a:solidFill>
                  <a:srgbClr val="FF0000"/>
                </a:solidFill>
              </a:rPr>
              <a:t>MEDIDO EN VOLTIOS (V).</a:t>
            </a:r>
          </a:p>
          <a:p>
            <a:pPr algn="just"/>
            <a:endParaRPr lang="es-ES" sz="2400" dirty="0"/>
          </a:p>
          <a:p>
            <a:pPr algn="just"/>
            <a:r>
              <a:rPr lang="es-ES" sz="2400" dirty="0"/>
              <a:t>También se le conoce como tensión y diferencia de potencial.</a:t>
            </a:r>
          </a:p>
        </p:txBody>
      </p:sp>
      <p:pic>
        <p:nvPicPr>
          <p:cNvPr id="12290" name="Picture 2" descr="Resultado de imagen de voltaje bateria">
            <a:extLst>
              <a:ext uri="{FF2B5EF4-FFF2-40B4-BE49-F238E27FC236}">
                <a16:creationId xmlns:a16="http://schemas.microsoft.com/office/drawing/2014/main" id="{F67E2CE4-ECAF-4FBE-A045-C16322511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85" t="6638" r="11749" b="15478"/>
          <a:stretch/>
        </p:blipFill>
        <p:spPr bwMode="auto">
          <a:xfrm>
            <a:off x="4572000" y="2507034"/>
            <a:ext cx="2105076" cy="150926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sultado de imagen de pilas baterias">
            <a:extLst>
              <a:ext uri="{FF2B5EF4-FFF2-40B4-BE49-F238E27FC236}">
                <a16:creationId xmlns:a16="http://schemas.microsoft.com/office/drawing/2014/main" id="{755478D3-299E-4368-A134-A01D37CEB6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287" y="2514944"/>
            <a:ext cx="2291079" cy="150135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Resultado de imagen de fuentes voltaje">
            <a:extLst>
              <a:ext uri="{FF2B5EF4-FFF2-40B4-BE49-F238E27FC236}">
                <a16:creationId xmlns:a16="http://schemas.microsoft.com/office/drawing/2014/main" id="{81CA9281-F677-44F9-AD76-0004C8F526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3473" y="4249234"/>
            <a:ext cx="3086100" cy="216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428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16</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284193" y="1689320"/>
            <a:ext cx="4575612" cy="584775"/>
          </a:xfrm>
          <a:prstGeom prst="rect">
            <a:avLst/>
          </a:prstGeom>
          <a:noFill/>
        </p:spPr>
        <p:txBody>
          <a:bodyPr wrap="none" rtlCol="0">
            <a:spAutoFit/>
          </a:bodyPr>
          <a:lstStyle/>
          <a:p>
            <a:pPr algn="ctr"/>
            <a:r>
              <a:rPr lang="es-PE" sz="3200" dirty="0"/>
              <a:t>ELECTRONICA ESCENCIAL  </a:t>
            </a:r>
          </a:p>
        </p:txBody>
      </p:sp>
      <p:pic>
        <p:nvPicPr>
          <p:cNvPr id="14" name="Imagen 13">
            <a:extLst>
              <a:ext uri="{FF2B5EF4-FFF2-40B4-BE49-F238E27FC236}">
                <a16:creationId xmlns:a16="http://schemas.microsoft.com/office/drawing/2014/main" id="{7F0D1C5C-3113-4E57-BCFE-3B7DE7CA8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34" y="4291125"/>
            <a:ext cx="1550126" cy="1683609"/>
          </a:xfrm>
          <a:prstGeom prst="rect">
            <a:avLst/>
          </a:prstGeom>
        </p:spPr>
      </p:pic>
      <p:sp>
        <p:nvSpPr>
          <p:cNvPr id="2" name="Flecha: a la derecha 1">
            <a:extLst>
              <a:ext uri="{FF2B5EF4-FFF2-40B4-BE49-F238E27FC236}">
                <a16:creationId xmlns:a16="http://schemas.microsoft.com/office/drawing/2014/main" id="{5A31FEE1-2C4A-42CE-802C-2D909C44E2EA}"/>
              </a:ext>
            </a:extLst>
          </p:cNvPr>
          <p:cNvSpPr/>
          <p:nvPr/>
        </p:nvSpPr>
        <p:spPr>
          <a:xfrm>
            <a:off x="1814460" y="4771958"/>
            <a:ext cx="1138101" cy="721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a:solidFill>
                  <a:srgbClr val="002060"/>
                </a:solidFill>
              </a:rPr>
              <a:t>Voltaje</a:t>
            </a:r>
          </a:p>
        </p:txBody>
      </p:sp>
      <p:sp>
        <p:nvSpPr>
          <p:cNvPr id="5" name="Rectángulo 4">
            <a:extLst>
              <a:ext uri="{FF2B5EF4-FFF2-40B4-BE49-F238E27FC236}">
                <a16:creationId xmlns:a16="http://schemas.microsoft.com/office/drawing/2014/main" id="{4AA270C1-A474-4208-B12A-F39F86DA9875}"/>
              </a:ext>
            </a:extLst>
          </p:cNvPr>
          <p:cNvSpPr/>
          <p:nvPr/>
        </p:nvSpPr>
        <p:spPr>
          <a:xfrm>
            <a:off x="894640" y="2795548"/>
            <a:ext cx="7620710" cy="830997"/>
          </a:xfrm>
          <a:prstGeom prst="rect">
            <a:avLst/>
          </a:prstGeom>
        </p:spPr>
        <p:txBody>
          <a:bodyPr wrap="square">
            <a:spAutoFit/>
          </a:bodyPr>
          <a:lstStyle/>
          <a:p>
            <a:pPr algn="just"/>
            <a:r>
              <a:rPr lang="es-ES" sz="2400" dirty="0"/>
              <a:t>El voltaje impulsa a los electrones a lo largo de un conductor.</a:t>
            </a:r>
            <a:endParaRPr lang="es-PE" sz="2400" dirty="0"/>
          </a:p>
        </p:txBody>
      </p:sp>
      <p:pic>
        <p:nvPicPr>
          <p:cNvPr id="17" name="Picture 2" descr="Resultado de imagen de corriente electrica gif">
            <a:extLst>
              <a:ext uri="{FF2B5EF4-FFF2-40B4-BE49-F238E27FC236}">
                <a16:creationId xmlns:a16="http://schemas.microsoft.com/office/drawing/2014/main" id="{9B6242FE-9635-4B1B-9F82-66692DE3918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063961" y="3999454"/>
            <a:ext cx="2612585" cy="203074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esultado de imagen de resitencia electrica">
            <a:extLst>
              <a:ext uri="{FF2B5EF4-FFF2-40B4-BE49-F238E27FC236}">
                <a16:creationId xmlns:a16="http://schemas.microsoft.com/office/drawing/2014/main" id="{03FDEB12-128F-42D4-BDE2-55421C9FDA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657388" y="3698744"/>
            <a:ext cx="2308086" cy="2576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12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17</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284193" y="1689320"/>
            <a:ext cx="4575612" cy="584775"/>
          </a:xfrm>
          <a:prstGeom prst="rect">
            <a:avLst/>
          </a:prstGeom>
          <a:noFill/>
        </p:spPr>
        <p:txBody>
          <a:bodyPr wrap="none" rtlCol="0">
            <a:spAutoFit/>
          </a:bodyPr>
          <a:lstStyle/>
          <a:p>
            <a:pPr algn="ctr"/>
            <a:r>
              <a:rPr lang="es-PE" sz="3200" dirty="0"/>
              <a:t>ELECTRONICA ESCENCIAL  </a:t>
            </a:r>
          </a:p>
        </p:txBody>
      </p:sp>
      <p:sp>
        <p:nvSpPr>
          <p:cNvPr id="3" name="CuadroTexto 2">
            <a:extLst>
              <a:ext uri="{FF2B5EF4-FFF2-40B4-BE49-F238E27FC236}">
                <a16:creationId xmlns:a16="http://schemas.microsoft.com/office/drawing/2014/main" id="{21BCB260-FE68-4769-B2FD-BE7C2696533A}"/>
              </a:ext>
            </a:extLst>
          </p:cNvPr>
          <p:cNvSpPr txBox="1"/>
          <p:nvPr/>
        </p:nvSpPr>
        <p:spPr>
          <a:xfrm>
            <a:off x="348343" y="2653697"/>
            <a:ext cx="3473195" cy="461665"/>
          </a:xfrm>
          <a:prstGeom prst="rect">
            <a:avLst/>
          </a:prstGeom>
          <a:noFill/>
        </p:spPr>
        <p:txBody>
          <a:bodyPr wrap="none" rtlCol="0">
            <a:spAutoFit/>
          </a:bodyPr>
          <a:lstStyle/>
          <a:p>
            <a:r>
              <a:rPr lang="es-PE" sz="2400" dirty="0"/>
              <a:t>3. RESISTENCIA ELECTRICA</a:t>
            </a:r>
          </a:p>
        </p:txBody>
      </p:sp>
      <p:sp>
        <p:nvSpPr>
          <p:cNvPr id="4" name="Rectángulo 3">
            <a:extLst>
              <a:ext uri="{FF2B5EF4-FFF2-40B4-BE49-F238E27FC236}">
                <a16:creationId xmlns:a16="http://schemas.microsoft.com/office/drawing/2014/main" id="{DDFC4F14-61AC-45B6-BA86-54BDCDD77E12}"/>
              </a:ext>
            </a:extLst>
          </p:cNvPr>
          <p:cNvSpPr/>
          <p:nvPr/>
        </p:nvSpPr>
        <p:spPr>
          <a:xfrm>
            <a:off x="628650" y="3494964"/>
            <a:ext cx="3192888" cy="1938992"/>
          </a:xfrm>
          <a:prstGeom prst="rect">
            <a:avLst/>
          </a:prstGeom>
        </p:spPr>
        <p:txBody>
          <a:bodyPr wrap="square">
            <a:spAutoFit/>
          </a:bodyPr>
          <a:lstStyle/>
          <a:p>
            <a:pPr algn="just"/>
            <a:r>
              <a:rPr lang="es-ES" sz="2400" dirty="0"/>
              <a:t>Es la oposición al flujo de corriente eléctrica que circula en un conductor. </a:t>
            </a:r>
            <a:r>
              <a:rPr lang="es-ES" sz="2400" dirty="0">
                <a:solidFill>
                  <a:srgbClr val="FF0000"/>
                </a:solidFill>
              </a:rPr>
              <a:t>SE MIDE EN OHMIOS (</a:t>
            </a:r>
            <a:r>
              <a:rPr lang="el-GR" sz="2400" dirty="0">
                <a:solidFill>
                  <a:srgbClr val="FF0000"/>
                </a:solidFill>
              </a:rPr>
              <a:t>Ω</a:t>
            </a:r>
            <a:r>
              <a:rPr lang="es-ES" sz="2400" dirty="0">
                <a:solidFill>
                  <a:srgbClr val="FF0000"/>
                </a:solidFill>
              </a:rPr>
              <a:t>)</a:t>
            </a:r>
            <a:endParaRPr lang="es-PE" sz="2400" dirty="0">
              <a:solidFill>
                <a:srgbClr val="FF0000"/>
              </a:solidFill>
            </a:endParaRPr>
          </a:p>
        </p:txBody>
      </p:sp>
      <p:pic>
        <p:nvPicPr>
          <p:cNvPr id="13316" name="Picture 4" descr="Resultado de imagen de tipos de resistencias">
            <a:extLst>
              <a:ext uri="{FF2B5EF4-FFF2-40B4-BE49-F238E27FC236}">
                <a16:creationId xmlns:a16="http://schemas.microsoft.com/office/drawing/2014/main" id="{61984124-9B7C-42F3-A67F-8E43BA66E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05" t="12580" r="1872" b="3366"/>
          <a:stretch/>
        </p:blipFill>
        <p:spPr bwMode="auto">
          <a:xfrm>
            <a:off x="4323806" y="2314547"/>
            <a:ext cx="4641668" cy="384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966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18</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284193" y="1689320"/>
            <a:ext cx="4575612" cy="584775"/>
          </a:xfrm>
          <a:prstGeom prst="rect">
            <a:avLst/>
          </a:prstGeom>
          <a:noFill/>
        </p:spPr>
        <p:txBody>
          <a:bodyPr wrap="none" rtlCol="0">
            <a:spAutoFit/>
          </a:bodyPr>
          <a:lstStyle/>
          <a:p>
            <a:pPr algn="ctr"/>
            <a:r>
              <a:rPr lang="es-PE" sz="3200" dirty="0"/>
              <a:t>ELECTRONICA ESCENCIAL  </a:t>
            </a:r>
          </a:p>
        </p:txBody>
      </p:sp>
      <p:sp>
        <p:nvSpPr>
          <p:cNvPr id="3" name="CuadroTexto 2">
            <a:extLst>
              <a:ext uri="{FF2B5EF4-FFF2-40B4-BE49-F238E27FC236}">
                <a16:creationId xmlns:a16="http://schemas.microsoft.com/office/drawing/2014/main" id="{21BCB260-FE68-4769-B2FD-BE7C2696533A}"/>
              </a:ext>
            </a:extLst>
          </p:cNvPr>
          <p:cNvSpPr txBox="1"/>
          <p:nvPr/>
        </p:nvSpPr>
        <p:spPr>
          <a:xfrm>
            <a:off x="348343" y="2653697"/>
            <a:ext cx="3473195" cy="461665"/>
          </a:xfrm>
          <a:prstGeom prst="rect">
            <a:avLst/>
          </a:prstGeom>
          <a:noFill/>
        </p:spPr>
        <p:txBody>
          <a:bodyPr wrap="none" rtlCol="0">
            <a:spAutoFit/>
          </a:bodyPr>
          <a:lstStyle/>
          <a:p>
            <a:r>
              <a:rPr lang="es-PE" sz="2400" dirty="0"/>
              <a:t>3. RESISTENCIA ELECTRICA</a:t>
            </a:r>
          </a:p>
        </p:txBody>
      </p:sp>
      <p:sp>
        <p:nvSpPr>
          <p:cNvPr id="4" name="Rectángulo 3">
            <a:extLst>
              <a:ext uri="{FF2B5EF4-FFF2-40B4-BE49-F238E27FC236}">
                <a16:creationId xmlns:a16="http://schemas.microsoft.com/office/drawing/2014/main" id="{DDFC4F14-61AC-45B6-BA86-54BDCDD77E12}"/>
              </a:ext>
            </a:extLst>
          </p:cNvPr>
          <p:cNvSpPr/>
          <p:nvPr/>
        </p:nvSpPr>
        <p:spPr>
          <a:xfrm>
            <a:off x="628650" y="3633463"/>
            <a:ext cx="3192888" cy="1200329"/>
          </a:xfrm>
          <a:prstGeom prst="rect">
            <a:avLst/>
          </a:prstGeom>
        </p:spPr>
        <p:txBody>
          <a:bodyPr wrap="square">
            <a:spAutoFit/>
          </a:bodyPr>
          <a:lstStyle/>
          <a:p>
            <a:pPr algn="just"/>
            <a:r>
              <a:rPr lang="es-PE" sz="2400" dirty="0"/>
              <a:t>Las resistencias fijas se codifican usando un código de colores.</a:t>
            </a:r>
            <a:endParaRPr lang="es-PE" sz="2400" dirty="0">
              <a:solidFill>
                <a:srgbClr val="FF0000"/>
              </a:solidFill>
            </a:endParaRPr>
          </a:p>
        </p:txBody>
      </p:sp>
      <p:pic>
        <p:nvPicPr>
          <p:cNvPr id="17410" name="Picture 2" descr="Resultado de imagen de codigo de colores">
            <a:extLst>
              <a:ext uri="{FF2B5EF4-FFF2-40B4-BE49-F238E27FC236}">
                <a16:creationId xmlns:a16="http://schemas.microsoft.com/office/drawing/2014/main" id="{E6852FBE-D192-47CA-ACBC-A943FF603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188" y="2317804"/>
            <a:ext cx="5294682" cy="3959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918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19</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284193" y="1689320"/>
            <a:ext cx="4575612" cy="584775"/>
          </a:xfrm>
          <a:prstGeom prst="rect">
            <a:avLst/>
          </a:prstGeom>
          <a:noFill/>
        </p:spPr>
        <p:txBody>
          <a:bodyPr wrap="none" rtlCol="0">
            <a:spAutoFit/>
          </a:bodyPr>
          <a:lstStyle/>
          <a:p>
            <a:pPr algn="ctr"/>
            <a:r>
              <a:rPr lang="es-PE" sz="3200" dirty="0"/>
              <a:t>ELECTRONICA ESCENCIAL  </a:t>
            </a:r>
          </a:p>
        </p:txBody>
      </p:sp>
      <p:sp>
        <p:nvSpPr>
          <p:cNvPr id="3" name="CuadroTexto 2">
            <a:extLst>
              <a:ext uri="{FF2B5EF4-FFF2-40B4-BE49-F238E27FC236}">
                <a16:creationId xmlns:a16="http://schemas.microsoft.com/office/drawing/2014/main" id="{21BCB260-FE68-4769-B2FD-BE7C2696533A}"/>
              </a:ext>
            </a:extLst>
          </p:cNvPr>
          <p:cNvSpPr txBox="1"/>
          <p:nvPr/>
        </p:nvSpPr>
        <p:spPr>
          <a:xfrm>
            <a:off x="348343" y="2653697"/>
            <a:ext cx="3473195" cy="461665"/>
          </a:xfrm>
          <a:prstGeom prst="rect">
            <a:avLst/>
          </a:prstGeom>
          <a:noFill/>
        </p:spPr>
        <p:txBody>
          <a:bodyPr wrap="none" rtlCol="0">
            <a:spAutoFit/>
          </a:bodyPr>
          <a:lstStyle/>
          <a:p>
            <a:r>
              <a:rPr lang="es-PE" sz="2400" dirty="0"/>
              <a:t>3. RESISTENCIA ELECTRICA</a:t>
            </a:r>
          </a:p>
        </p:txBody>
      </p:sp>
      <p:sp>
        <p:nvSpPr>
          <p:cNvPr id="4" name="Rectángulo 3">
            <a:extLst>
              <a:ext uri="{FF2B5EF4-FFF2-40B4-BE49-F238E27FC236}">
                <a16:creationId xmlns:a16="http://schemas.microsoft.com/office/drawing/2014/main" id="{DDFC4F14-61AC-45B6-BA86-54BDCDD77E12}"/>
              </a:ext>
            </a:extLst>
          </p:cNvPr>
          <p:cNvSpPr/>
          <p:nvPr/>
        </p:nvSpPr>
        <p:spPr>
          <a:xfrm>
            <a:off x="628650" y="3633463"/>
            <a:ext cx="3192888" cy="830997"/>
          </a:xfrm>
          <a:prstGeom prst="rect">
            <a:avLst/>
          </a:prstGeom>
        </p:spPr>
        <p:txBody>
          <a:bodyPr wrap="square">
            <a:spAutoFit/>
          </a:bodyPr>
          <a:lstStyle/>
          <a:p>
            <a:pPr algn="just"/>
            <a:r>
              <a:rPr lang="es-PE" sz="2400" dirty="0"/>
              <a:t>código de colores 5 bandas.</a:t>
            </a:r>
            <a:endParaRPr lang="es-PE" sz="2400" dirty="0">
              <a:solidFill>
                <a:srgbClr val="FF0000"/>
              </a:solidFill>
            </a:endParaRPr>
          </a:p>
        </p:txBody>
      </p:sp>
      <p:pic>
        <p:nvPicPr>
          <p:cNvPr id="45058" name="Picture 2" descr="Resultado de imagen de codigo de colores 5 bandas">
            <a:extLst>
              <a:ext uri="{FF2B5EF4-FFF2-40B4-BE49-F238E27FC236}">
                <a16:creationId xmlns:a16="http://schemas.microsoft.com/office/drawing/2014/main" id="{4354BDBF-65D6-45FE-B203-8150953D34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85"/>
          <a:stretch/>
        </p:blipFill>
        <p:spPr bwMode="auto">
          <a:xfrm>
            <a:off x="3936298" y="2490990"/>
            <a:ext cx="5200650" cy="381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30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2</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3673355" y="1708265"/>
            <a:ext cx="2062359" cy="584775"/>
          </a:xfrm>
          <a:prstGeom prst="rect">
            <a:avLst/>
          </a:prstGeom>
          <a:noFill/>
        </p:spPr>
        <p:txBody>
          <a:bodyPr wrap="none" rtlCol="0">
            <a:spAutoFit/>
          </a:bodyPr>
          <a:lstStyle/>
          <a:p>
            <a:r>
              <a:rPr lang="es-PE" sz="3200" dirty="0"/>
              <a:t>MODULO 1</a:t>
            </a:r>
          </a:p>
        </p:txBody>
      </p:sp>
      <p:sp>
        <p:nvSpPr>
          <p:cNvPr id="14" name="CuadroTexto 13">
            <a:extLst>
              <a:ext uri="{FF2B5EF4-FFF2-40B4-BE49-F238E27FC236}">
                <a16:creationId xmlns:a16="http://schemas.microsoft.com/office/drawing/2014/main" id="{1FD67AB9-EB36-456D-80FF-DCB83786B1FD}"/>
              </a:ext>
            </a:extLst>
          </p:cNvPr>
          <p:cNvSpPr txBox="1"/>
          <p:nvPr/>
        </p:nvSpPr>
        <p:spPr>
          <a:xfrm>
            <a:off x="297602" y="2445864"/>
            <a:ext cx="8699863" cy="3785652"/>
          </a:xfrm>
          <a:prstGeom prst="rect">
            <a:avLst/>
          </a:prstGeom>
          <a:noFill/>
        </p:spPr>
        <p:txBody>
          <a:bodyPr wrap="square" numCol="2" rtlCol="0">
            <a:spAutoFit/>
          </a:bodyPr>
          <a:lstStyle/>
          <a:p>
            <a:pPr marL="457200" indent="-457200">
              <a:buFont typeface="+mj-lt"/>
              <a:buAutoNum type="arabicPeriod"/>
            </a:pPr>
            <a:r>
              <a:rPr lang="es-PE" sz="2400" dirty="0">
                <a:latin typeface="Bahnschrift Light Condensed" panose="020B0502040204020203" pitchFamily="34" charset="0"/>
              </a:rPr>
              <a:t>¿Que es Arduino?	</a:t>
            </a:r>
          </a:p>
          <a:p>
            <a:pPr marL="457200" indent="-457200">
              <a:buFont typeface="+mj-lt"/>
              <a:buAutoNum type="arabicPeriod"/>
            </a:pPr>
            <a:r>
              <a:rPr lang="es-PE" sz="2400" dirty="0">
                <a:latin typeface="Bahnschrift Light Condensed" panose="020B0502040204020203" pitchFamily="34" charset="0"/>
              </a:rPr>
              <a:t>Requerimientos para hacer un proyecto en Arduino</a:t>
            </a:r>
          </a:p>
          <a:p>
            <a:pPr marL="457200" indent="-457200">
              <a:buFont typeface="+mj-lt"/>
              <a:buAutoNum type="arabicPeriod"/>
            </a:pPr>
            <a:r>
              <a:rPr lang="es-PE" sz="2400" dirty="0">
                <a:latin typeface="Bahnschrift Light Condensed" panose="020B0502040204020203" pitchFamily="34" charset="0"/>
              </a:rPr>
              <a:t>Electrónica esencial</a:t>
            </a:r>
          </a:p>
          <a:p>
            <a:pPr marL="914400" lvl="1" indent="-457200">
              <a:buFont typeface="Arial" panose="020B0604020202020204" pitchFamily="34" charset="0"/>
              <a:buChar char="•"/>
            </a:pPr>
            <a:r>
              <a:rPr lang="es-PE" sz="2400" dirty="0">
                <a:latin typeface="Bahnschrift Light Condensed" panose="020B0502040204020203" pitchFamily="34" charset="0"/>
              </a:rPr>
              <a:t>Voltaje</a:t>
            </a:r>
          </a:p>
          <a:p>
            <a:pPr marL="914400" lvl="1" indent="-457200">
              <a:buFont typeface="Arial" panose="020B0604020202020204" pitchFamily="34" charset="0"/>
              <a:buChar char="•"/>
            </a:pPr>
            <a:r>
              <a:rPr lang="es-PE" sz="2400" dirty="0">
                <a:latin typeface="Bahnschrift Light Condensed" panose="020B0502040204020203" pitchFamily="34" charset="0"/>
              </a:rPr>
              <a:t>Corriente</a:t>
            </a:r>
          </a:p>
          <a:p>
            <a:pPr marL="914400" lvl="1" indent="-457200">
              <a:buFont typeface="Arial" panose="020B0604020202020204" pitchFamily="34" charset="0"/>
              <a:buChar char="•"/>
            </a:pPr>
            <a:r>
              <a:rPr lang="es-PE" sz="2400" dirty="0">
                <a:latin typeface="Bahnschrift Light Condensed" panose="020B0502040204020203" pitchFamily="34" charset="0"/>
              </a:rPr>
              <a:t>Resistencia</a:t>
            </a:r>
          </a:p>
          <a:p>
            <a:pPr marL="914400" lvl="1" indent="-457200">
              <a:buFont typeface="Arial" panose="020B0604020202020204" pitchFamily="34" charset="0"/>
              <a:buChar char="•"/>
            </a:pPr>
            <a:r>
              <a:rPr lang="es-PE" sz="2400" dirty="0">
                <a:latin typeface="Bahnschrift Light Condensed" panose="020B0502040204020203" pitchFamily="34" charset="0"/>
              </a:rPr>
              <a:t>Ley de Ohm</a:t>
            </a:r>
          </a:p>
          <a:p>
            <a:pPr marL="457200" indent="-457200">
              <a:buFont typeface="+mj-lt"/>
              <a:buAutoNum type="arabicPeriod"/>
            </a:pPr>
            <a:r>
              <a:rPr lang="es-PE" sz="2400" dirty="0">
                <a:latin typeface="Bahnschrift Light Condensed" panose="020B0502040204020203" pitchFamily="34" charset="0"/>
              </a:rPr>
              <a:t>Programación básica</a:t>
            </a:r>
          </a:p>
          <a:p>
            <a:pPr marL="914400" lvl="1" indent="-457200">
              <a:buFont typeface="Arial" panose="020B0604020202020204" pitchFamily="34" charset="0"/>
              <a:buChar char="•"/>
            </a:pPr>
            <a:r>
              <a:rPr lang="es-PE" sz="2400" dirty="0">
                <a:latin typeface="Bahnschrift Light Condensed" panose="020B0502040204020203" pitchFamily="34" charset="0"/>
              </a:rPr>
              <a:t>Hola mundo!</a:t>
            </a:r>
          </a:p>
          <a:p>
            <a:pPr marL="914400" lvl="1" indent="-457200">
              <a:buFont typeface="Arial" panose="020B0604020202020204" pitchFamily="34" charset="0"/>
              <a:buChar char="•"/>
            </a:pPr>
            <a:r>
              <a:rPr lang="es-PE" sz="2400" dirty="0">
                <a:latin typeface="Bahnschrift Light Condensed" panose="020B0502040204020203" pitchFamily="34" charset="0"/>
              </a:rPr>
              <a:t>Sentencia  Si … Entonces</a:t>
            </a:r>
          </a:p>
          <a:p>
            <a:pPr marL="457200" indent="-457200">
              <a:buFont typeface="+mj-lt"/>
              <a:buAutoNum type="arabicPeriod"/>
            </a:pPr>
            <a:r>
              <a:rPr lang="es-PE" sz="2400" dirty="0">
                <a:latin typeface="Bahnschrift Light Condensed" panose="020B0502040204020203" pitchFamily="34" charset="0"/>
              </a:rPr>
              <a:t>Reconocimiento del Protoboard</a:t>
            </a:r>
          </a:p>
          <a:p>
            <a:pPr marL="457200" indent="-457200">
              <a:buFont typeface="+mj-lt"/>
              <a:buAutoNum type="arabicPeriod"/>
            </a:pPr>
            <a:r>
              <a:rPr lang="es-PE" sz="2400" dirty="0">
                <a:latin typeface="Bahnschrift Light Condensed" panose="020B0502040204020203" pitchFamily="34" charset="0"/>
              </a:rPr>
              <a:t>Estructura de la placa Arduino</a:t>
            </a:r>
          </a:p>
          <a:p>
            <a:pPr marL="914400" lvl="1" indent="-457200">
              <a:buFont typeface="Arial" panose="020B0604020202020204" pitchFamily="34" charset="0"/>
              <a:buChar char="•"/>
            </a:pPr>
            <a:r>
              <a:rPr lang="es-PE" sz="2400" dirty="0">
                <a:latin typeface="Bahnschrift Light Condensed" panose="020B0502040204020203" pitchFamily="34" charset="0"/>
              </a:rPr>
              <a:t>Instalación del IDE Arduino</a:t>
            </a:r>
          </a:p>
          <a:p>
            <a:pPr marL="914400" lvl="1" indent="-457200">
              <a:buFont typeface="Arial" panose="020B0604020202020204" pitchFamily="34" charset="0"/>
              <a:buChar char="•"/>
            </a:pPr>
            <a:r>
              <a:rPr lang="es-PE" sz="2400" dirty="0">
                <a:latin typeface="Bahnschrift Light Condensed" panose="020B0502040204020203" pitchFamily="34" charset="0"/>
              </a:rPr>
              <a:t>1 y 0 digital</a:t>
            </a:r>
          </a:p>
          <a:p>
            <a:pPr marL="914400" lvl="1" indent="-457200">
              <a:buFont typeface="Arial" panose="020B0604020202020204" pitchFamily="34" charset="0"/>
              <a:buChar char="•"/>
            </a:pPr>
            <a:r>
              <a:rPr lang="es-PE" sz="2400" dirty="0">
                <a:latin typeface="Bahnschrift Light Condensed" panose="020B0502040204020203" pitchFamily="34" charset="0"/>
              </a:rPr>
              <a:t>Entradas y salidas digitales</a:t>
            </a:r>
          </a:p>
          <a:p>
            <a:pPr marL="914400" lvl="1" indent="-457200">
              <a:buFont typeface="Arial" panose="020B0604020202020204" pitchFamily="34" charset="0"/>
              <a:buChar char="•"/>
            </a:pPr>
            <a:r>
              <a:rPr lang="es-PE" sz="2400" dirty="0">
                <a:latin typeface="Bahnschrift Light Condensed" panose="020B0502040204020203" pitchFamily="34" charset="0"/>
              </a:rPr>
              <a:t>Hola mundo en Arduino</a:t>
            </a:r>
          </a:p>
          <a:p>
            <a:pPr marL="457200" indent="-457200">
              <a:buFont typeface="+mj-lt"/>
              <a:buAutoNum type="arabicPeriod"/>
            </a:pPr>
            <a:r>
              <a:rPr lang="es-PE" sz="2400" dirty="0">
                <a:latin typeface="Bahnschrift Light Condensed" panose="020B0502040204020203" pitchFamily="34" charset="0"/>
              </a:rPr>
              <a:t>Proyecto de Luces Auto Fantástico</a:t>
            </a:r>
          </a:p>
        </p:txBody>
      </p:sp>
    </p:spTree>
    <p:extLst>
      <p:ext uri="{BB962C8B-B14F-4D97-AF65-F5344CB8AC3E}">
        <p14:creationId xmlns:p14="http://schemas.microsoft.com/office/powerpoint/2010/main" val="353087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20</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284193" y="1689320"/>
            <a:ext cx="4575612" cy="584775"/>
          </a:xfrm>
          <a:prstGeom prst="rect">
            <a:avLst/>
          </a:prstGeom>
          <a:noFill/>
        </p:spPr>
        <p:txBody>
          <a:bodyPr wrap="none" rtlCol="0">
            <a:spAutoFit/>
          </a:bodyPr>
          <a:lstStyle/>
          <a:p>
            <a:pPr algn="ctr"/>
            <a:r>
              <a:rPr lang="es-PE" sz="3200" dirty="0"/>
              <a:t>ELECTRONICA ESCENCIAL  </a:t>
            </a:r>
          </a:p>
        </p:txBody>
      </p:sp>
      <p:pic>
        <p:nvPicPr>
          <p:cNvPr id="16386" name="Picture 2" descr="Resultado de imagen de resistencia voltaje corriente">
            <a:extLst>
              <a:ext uri="{FF2B5EF4-FFF2-40B4-BE49-F238E27FC236}">
                <a16:creationId xmlns:a16="http://schemas.microsoft.com/office/drawing/2014/main" id="{5CE041A9-4055-482E-80F4-5C30F469E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137" y="3965805"/>
            <a:ext cx="5441061" cy="219055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FDD44367-88C5-4574-95F9-8829D1214D23}"/>
              </a:ext>
            </a:extLst>
          </p:cNvPr>
          <p:cNvSpPr txBox="1"/>
          <p:nvPr/>
        </p:nvSpPr>
        <p:spPr>
          <a:xfrm>
            <a:off x="351086" y="2560628"/>
            <a:ext cx="8441826" cy="1200329"/>
          </a:xfrm>
          <a:prstGeom prst="rect">
            <a:avLst/>
          </a:prstGeom>
        </p:spPr>
        <p:txBody>
          <a:bodyPr wrap="square">
            <a:spAutoFit/>
          </a:bodyPr>
          <a:lstStyle>
            <a:defPPr>
              <a:defRPr lang="en-US"/>
            </a:defPPr>
            <a:lvl1pPr algn="just">
              <a:defRPr sz="2400"/>
            </a:lvl1pPr>
          </a:lstStyle>
          <a:p>
            <a:r>
              <a:rPr lang="es-PE" dirty="0"/>
              <a:t>	Las resistencias son fundamentales para </a:t>
            </a:r>
            <a:r>
              <a:rPr lang="es-PE" dirty="0">
                <a:solidFill>
                  <a:srgbClr val="FF0000"/>
                </a:solidFill>
              </a:rPr>
              <a:t>controlar la corriente </a:t>
            </a:r>
            <a:r>
              <a:rPr lang="es-PE" dirty="0"/>
              <a:t>que debe pasar por un determinado elemento eléctrico, y así evitar que este pierda vida útil o destruya.</a:t>
            </a:r>
          </a:p>
        </p:txBody>
      </p:sp>
    </p:spTree>
    <p:extLst>
      <p:ext uri="{BB962C8B-B14F-4D97-AF65-F5344CB8AC3E}">
        <p14:creationId xmlns:p14="http://schemas.microsoft.com/office/powerpoint/2010/main" val="1536393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21</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6" name="CuadroTexto 15">
            <a:extLst>
              <a:ext uri="{FF2B5EF4-FFF2-40B4-BE49-F238E27FC236}">
                <a16:creationId xmlns:a16="http://schemas.microsoft.com/office/drawing/2014/main" id="{D72FB6A0-3D29-42A1-A3D6-EBFC7558BF22}"/>
              </a:ext>
            </a:extLst>
          </p:cNvPr>
          <p:cNvSpPr txBox="1"/>
          <p:nvPr/>
        </p:nvSpPr>
        <p:spPr>
          <a:xfrm>
            <a:off x="348343" y="2653697"/>
            <a:ext cx="2053767" cy="461665"/>
          </a:xfrm>
          <a:prstGeom prst="rect">
            <a:avLst/>
          </a:prstGeom>
          <a:noFill/>
        </p:spPr>
        <p:txBody>
          <a:bodyPr wrap="none" rtlCol="0">
            <a:spAutoFit/>
          </a:bodyPr>
          <a:lstStyle/>
          <a:p>
            <a:r>
              <a:rPr lang="es-PE" sz="2400" dirty="0"/>
              <a:t>4. LEY DE OHM</a:t>
            </a:r>
          </a:p>
        </p:txBody>
      </p:sp>
      <p:pic>
        <p:nvPicPr>
          <p:cNvPr id="7172" name="Picture 4" descr="Resultado de imagen de ley de ohm">
            <a:extLst>
              <a:ext uri="{FF2B5EF4-FFF2-40B4-BE49-F238E27FC236}">
                <a16:creationId xmlns:a16="http://schemas.microsoft.com/office/drawing/2014/main" id="{2974AEB1-3BD6-45F8-BCFB-48E364891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96" y="4097676"/>
            <a:ext cx="2640454" cy="215637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sultado de imagen de ley de ohm">
            <a:extLst>
              <a:ext uri="{FF2B5EF4-FFF2-40B4-BE49-F238E27FC236}">
                <a16:creationId xmlns:a16="http://schemas.microsoft.com/office/drawing/2014/main" id="{7C848203-5399-4775-A0CE-6BE51BBAAA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399" r="7501"/>
          <a:stretch/>
        </p:blipFill>
        <p:spPr bwMode="auto">
          <a:xfrm>
            <a:off x="3181843" y="4082093"/>
            <a:ext cx="5573661" cy="215637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5B64D9A-A429-452D-B8D2-4C76A03BC433}"/>
              </a:ext>
            </a:extLst>
          </p:cNvPr>
          <p:cNvSpPr txBox="1"/>
          <p:nvPr/>
        </p:nvSpPr>
        <p:spPr>
          <a:xfrm>
            <a:off x="659963" y="3096829"/>
            <a:ext cx="7975139" cy="830997"/>
          </a:xfrm>
          <a:prstGeom prst="rect">
            <a:avLst/>
          </a:prstGeom>
        </p:spPr>
        <p:txBody>
          <a:bodyPr wrap="square">
            <a:spAutoFit/>
          </a:bodyPr>
          <a:lstStyle>
            <a:defPPr>
              <a:defRPr lang="en-US"/>
            </a:defPPr>
            <a:lvl1pPr algn="just">
              <a:defRPr sz="2400"/>
            </a:lvl1pPr>
          </a:lstStyle>
          <a:p>
            <a:r>
              <a:rPr lang="es-PE" dirty="0"/>
              <a:t>Es la relación matemática que existe entre el voltaje (V), la corriente(I) y  la resistencia(R).</a:t>
            </a:r>
          </a:p>
        </p:txBody>
      </p:sp>
      <p:sp>
        <p:nvSpPr>
          <p:cNvPr id="19" name="CuadroTexto 18">
            <a:extLst>
              <a:ext uri="{FF2B5EF4-FFF2-40B4-BE49-F238E27FC236}">
                <a16:creationId xmlns:a16="http://schemas.microsoft.com/office/drawing/2014/main" id="{00E1C96E-8178-4846-84A6-BED649157931}"/>
              </a:ext>
            </a:extLst>
          </p:cNvPr>
          <p:cNvSpPr txBox="1"/>
          <p:nvPr/>
        </p:nvSpPr>
        <p:spPr>
          <a:xfrm>
            <a:off x="2284193" y="1689320"/>
            <a:ext cx="4575612" cy="584775"/>
          </a:xfrm>
          <a:prstGeom prst="rect">
            <a:avLst/>
          </a:prstGeom>
          <a:noFill/>
        </p:spPr>
        <p:txBody>
          <a:bodyPr wrap="none" rtlCol="0">
            <a:spAutoFit/>
          </a:bodyPr>
          <a:lstStyle/>
          <a:p>
            <a:pPr algn="ctr"/>
            <a:r>
              <a:rPr lang="es-PE" sz="3200" dirty="0"/>
              <a:t>ELECTRONICA ESCENCIAL  </a:t>
            </a:r>
          </a:p>
        </p:txBody>
      </p:sp>
    </p:spTree>
    <p:extLst>
      <p:ext uri="{BB962C8B-B14F-4D97-AF65-F5344CB8AC3E}">
        <p14:creationId xmlns:p14="http://schemas.microsoft.com/office/powerpoint/2010/main" val="3421942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5EA2F969-DD10-49E8-A370-F6E1D2D02186}"/>
              </a:ext>
            </a:extLst>
          </p:cNvPr>
          <p:cNvSpPr/>
          <p:nvPr/>
        </p:nvSpPr>
        <p:spPr>
          <a:xfrm>
            <a:off x="4903046" y="2869774"/>
            <a:ext cx="3943352" cy="388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22</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3673355" y="1708265"/>
            <a:ext cx="2062359" cy="584775"/>
          </a:xfrm>
          <a:prstGeom prst="rect">
            <a:avLst/>
          </a:prstGeom>
          <a:noFill/>
        </p:spPr>
        <p:txBody>
          <a:bodyPr wrap="none" rtlCol="0">
            <a:spAutoFit/>
          </a:bodyPr>
          <a:lstStyle/>
          <a:p>
            <a:r>
              <a:rPr lang="es-PE" sz="3200" dirty="0"/>
              <a:t>MODULO 1</a:t>
            </a:r>
          </a:p>
        </p:txBody>
      </p:sp>
      <p:sp>
        <p:nvSpPr>
          <p:cNvPr id="14" name="CuadroTexto 13">
            <a:extLst>
              <a:ext uri="{FF2B5EF4-FFF2-40B4-BE49-F238E27FC236}">
                <a16:creationId xmlns:a16="http://schemas.microsoft.com/office/drawing/2014/main" id="{1FD67AB9-EB36-456D-80FF-DCB83786B1FD}"/>
              </a:ext>
            </a:extLst>
          </p:cNvPr>
          <p:cNvSpPr txBox="1"/>
          <p:nvPr/>
        </p:nvSpPr>
        <p:spPr>
          <a:xfrm>
            <a:off x="297602" y="2445864"/>
            <a:ext cx="8699863" cy="3785652"/>
          </a:xfrm>
          <a:prstGeom prst="rect">
            <a:avLst/>
          </a:prstGeom>
          <a:noFill/>
        </p:spPr>
        <p:txBody>
          <a:bodyPr wrap="square" numCol="2" rtlCol="0">
            <a:spAutoFit/>
          </a:bodyPr>
          <a:lstStyle/>
          <a:p>
            <a:pPr marL="457200" indent="-457200">
              <a:buFont typeface="+mj-lt"/>
              <a:buAutoNum type="arabicPeriod"/>
            </a:pPr>
            <a:r>
              <a:rPr lang="es-PE" sz="2400" dirty="0">
                <a:latin typeface="Bahnschrift Light Condensed" panose="020B0502040204020203" pitchFamily="34" charset="0"/>
              </a:rPr>
              <a:t>¿Que es Arduino?		</a:t>
            </a:r>
          </a:p>
          <a:p>
            <a:pPr marL="457200" indent="-457200">
              <a:buFont typeface="+mj-lt"/>
              <a:buAutoNum type="arabicPeriod"/>
            </a:pPr>
            <a:r>
              <a:rPr lang="es-PE" sz="2400" dirty="0">
                <a:latin typeface="Bahnschrift Light Condensed" panose="020B0502040204020203" pitchFamily="34" charset="0"/>
              </a:rPr>
              <a:t>Requerimientos para hacer un proyecto en Arduino</a:t>
            </a:r>
          </a:p>
          <a:p>
            <a:pPr marL="457200" indent="-457200">
              <a:buFont typeface="+mj-lt"/>
              <a:buAutoNum type="arabicPeriod"/>
            </a:pPr>
            <a:r>
              <a:rPr lang="es-PE" sz="2400" dirty="0">
                <a:latin typeface="Bahnschrift Light Condensed" panose="020B0502040204020203" pitchFamily="34" charset="0"/>
              </a:rPr>
              <a:t>Electrónica esencial</a:t>
            </a:r>
          </a:p>
          <a:p>
            <a:pPr marL="914400" lvl="1" indent="-457200">
              <a:buFont typeface="Arial" panose="020B0604020202020204" pitchFamily="34" charset="0"/>
              <a:buChar char="•"/>
            </a:pPr>
            <a:r>
              <a:rPr lang="es-PE" sz="2400" dirty="0">
                <a:latin typeface="Bahnschrift Light Condensed" panose="020B0502040204020203" pitchFamily="34" charset="0"/>
              </a:rPr>
              <a:t>Voltaje</a:t>
            </a:r>
          </a:p>
          <a:p>
            <a:pPr marL="914400" lvl="1" indent="-457200">
              <a:buFont typeface="Arial" panose="020B0604020202020204" pitchFamily="34" charset="0"/>
              <a:buChar char="•"/>
            </a:pPr>
            <a:r>
              <a:rPr lang="es-PE" sz="2400" dirty="0">
                <a:latin typeface="Bahnschrift Light Condensed" panose="020B0502040204020203" pitchFamily="34" charset="0"/>
              </a:rPr>
              <a:t>Corriente</a:t>
            </a:r>
          </a:p>
          <a:p>
            <a:pPr marL="914400" lvl="1" indent="-457200">
              <a:buFont typeface="Arial" panose="020B0604020202020204" pitchFamily="34" charset="0"/>
              <a:buChar char="•"/>
            </a:pPr>
            <a:r>
              <a:rPr lang="es-PE" sz="2400" dirty="0">
                <a:latin typeface="Bahnschrift Light Condensed" panose="020B0502040204020203" pitchFamily="34" charset="0"/>
              </a:rPr>
              <a:t>Resistencia</a:t>
            </a:r>
          </a:p>
          <a:p>
            <a:pPr marL="914400" lvl="1" indent="-457200">
              <a:buFont typeface="Arial" panose="020B0604020202020204" pitchFamily="34" charset="0"/>
              <a:buChar char="•"/>
            </a:pPr>
            <a:r>
              <a:rPr lang="es-PE" sz="2400" dirty="0">
                <a:latin typeface="Bahnschrift Light Condensed" panose="020B0502040204020203" pitchFamily="34" charset="0"/>
              </a:rPr>
              <a:t>Ley de Ohm</a:t>
            </a:r>
          </a:p>
          <a:p>
            <a:pPr marL="457200" indent="-457200">
              <a:buFont typeface="+mj-lt"/>
              <a:buAutoNum type="arabicPeriod"/>
            </a:pPr>
            <a:r>
              <a:rPr lang="es-PE" sz="2400" dirty="0">
                <a:latin typeface="Bahnschrift Light Condensed" panose="020B0502040204020203" pitchFamily="34" charset="0"/>
              </a:rPr>
              <a:t>Programación básica</a:t>
            </a:r>
          </a:p>
          <a:p>
            <a:pPr marL="914400" lvl="1" indent="-457200">
              <a:buFont typeface="Arial" panose="020B0604020202020204" pitchFamily="34" charset="0"/>
              <a:buChar char="•"/>
            </a:pPr>
            <a:r>
              <a:rPr lang="es-PE" sz="2400" dirty="0">
                <a:latin typeface="Bahnschrift Light Condensed" panose="020B0502040204020203" pitchFamily="34" charset="0"/>
              </a:rPr>
              <a:t>Hola mundo!</a:t>
            </a:r>
          </a:p>
          <a:p>
            <a:pPr marL="914400" lvl="1" indent="-457200">
              <a:buFont typeface="Arial" panose="020B0604020202020204" pitchFamily="34" charset="0"/>
              <a:buChar char="•"/>
            </a:pPr>
            <a:r>
              <a:rPr lang="es-PE" sz="2400" dirty="0">
                <a:latin typeface="Bahnschrift Light Condensed" panose="020B0502040204020203" pitchFamily="34" charset="0"/>
              </a:rPr>
              <a:t>Sentencia  Si … Entonces</a:t>
            </a:r>
          </a:p>
          <a:p>
            <a:pPr marL="457200" indent="-457200">
              <a:buFont typeface="+mj-lt"/>
              <a:buAutoNum type="arabicPeriod"/>
            </a:pPr>
            <a:r>
              <a:rPr lang="es-PE" sz="2400" dirty="0">
                <a:latin typeface="Bahnschrift Light Condensed" panose="020B0502040204020203" pitchFamily="34" charset="0"/>
              </a:rPr>
              <a:t>Reconocimiento del Protoboard</a:t>
            </a:r>
          </a:p>
          <a:p>
            <a:pPr marL="457200" indent="-457200">
              <a:buFont typeface="+mj-lt"/>
              <a:buAutoNum type="arabicPeriod"/>
            </a:pPr>
            <a:r>
              <a:rPr lang="es-PE" sz="2400" dirty="0">
                <a:latin typeface="Bahnschrift Light Condensed" panose="020B0502040204020203" pitchFamily="34" charset="0"/>
              </a:rPr>
              <a:t>Estructura de la placa Arduino</a:t>
            </a:r>
          </a:p>
          <a:p>
            <a:pPr marL="914400" lvl="1" indent="-457200">
              <a:buFont typeface="Arial" panose="020B0604020202020204" pitchFamily="34" charset="0"/>
              <a:buChar char="•"/>
            </a:pPr>
            <a:r>
              <a:rPr lang="es-PE" sz="2400" dirty="0">
                <a:latin typeface="Bahnschrift Light Condensed" panose="020B0502040204020203" pitchFamily="34" charset="0"/>
              </a:rPr>
              <a:t>Instalación del IDE Arduino</a:t>
            </a:r>
          </a:p>
          <a:p>
            <a:pPr marL="914400" lvl="1" indent="-457200">
              <a:buFont typeface="Arial" panose="020B0604020202020204" pitchFamily="34" charset="0"/>
              <a:buChar char="•"/>
            </a:pPr>
            <a:r>
              <a:rPr lang="es-PE" sz="2400" dirty="0">
                <a:latin typeface="Bahnschrift Light Condensed" panose="020B0502040204020203" pitchFamily="34" charset="0"/>
              </a:rPr>
              <a:t>1 y 0 digital</a:t>
            </a:r>
          </a:p>
          <a:p>
            <a:pPr marL="914400" lvl="1" indent="-457200">
              <a:buFont typeface="Arial" panose="020B0604020202020204" pitchFamily="34" charset="0"/>
              <a:buChar char="•"/>
            </a:pPr>
            <a:r>
              <a:rPr lang="es-PE" sz="2400" dirty="0">
                <a:latin typeface="Bahnschrift Light Condensed" panose="020B0502040204020203" pitchFamily="34" charset="0"/>
              </a:rPr>
              <a:t>Entradas y salidas digitales</a:t>
            </a:r>
          </a:p>
          <a:p>
            <a:pPr marL="914400" lvl="1" indent="-457200">
              <a:buFont typeface="Arial" panose="020B0604020202020204" pitchFamily="34" charset="0"/>
              <a:buChar char="•"/>
            </a:pPr>
            <a:r>
              <a:rPr lang="es-PE" sz="2400" dirty="0">
                <a:latin typeface="Bahnschrift Light Condensed" panose="020B0502040204020203" pitchFamily="34" charset="0"/>
              </a:rPr>
              <a:t>Hola mundo en Arduino</a:t>
            </a:r>
          </a:p>
          <a:p>
            <a:pPr marL="457200" indent="-457200">
              <a:buFont typeface="+mj-lt"/>
              <a:buAutoNum type="arabicPeriod"/>
            </a:pPr>
            <a:r>
              <a:rPr lang="es-PE" sz="2400" dirty="0">
                <a:latin typeface="Bahnschrift Light Condensed" panose="020B0502040204020203" pitchFamily="34" charset="0"/>
              </a:rPr>
              <a:t>Proyecto de Luces Auto Fantástico</a:t>
            </a:r>
          </a:p>
        </p:txBody>
      </p:sp>
    </p:spTree>
    <p:extLst>
      <p:ext uri="{BB962C8B-B14F-4D97-AF65-F5344CB8AC3E}">
        <p14:creationId xmlns:p14="http://schemas.microsoft.com/office/powerpoint/2010/main" val="2146966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23</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7" name="CuadroTexto 16">
            <a:extLst>
              <a:ext uri="{FF2B5EF4-FFF2-40B4-BE49-F238E27FC236}">
                <a16:creationId xmlns:a16="http://schemas.microsoft.com/office/drawing/2014/main" id="{05255E1C-8843-4714-A5BD-F31080742CAE}"/>
              </a:ext>
            </a:extLst>
          </p:cNvPr>
          <p:cNvSpPr txBox="1"/>
          <p:nvPr/>
        </p:nvSpPr>
        <p:spPr>
          <a:xfrm>
            <a:off x="1320153" y="1764829"/>
            <a:ext cx="6503703" cy="584775"/>
          </a:xfrm>
          <a:prstGeom prst="rect">
            <a:avLst/>
          </a:prstGeom>
          <a:noFill/>
        </p:spPr>
        <p:txBody>
          <a:bodyPr wrap="none" rtlCol="0">
            <a:spAutoFit/>
          </a:bodyPr>
          <a:lstStyle/>
          <a:p>
            <a:pPr algn="ctr"/>
            <a:r>
              <a:rPr lang="es-PE" sz="3200" dirty="0"/>
              <a:t>RECONOCIMIENTO DEL PROTOBOARD</a:t>
            </a:r>
          </a:p>
        </p:txBody>
      </p:sp>
      <p:pic>
        <p:nvPicPr>
          <p:cNvPr id="30724" name="Picture 4">
            <a:extLst>
              <a:ext uri="{FF2B5EF4-FFF2-40B4-BE49-F238E27FC236}">
                <a16:creationId xmlns:a16="http://schemas.microsoft.com/office/drawing/2014/main" id="{8B6D2C21-1325-433A-AEE9-98E3AA8A8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73105"/>
            <a:ext cx="4905376" cy="3679032"/>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CF8C3737-AE47-4343-8E2E-00D9B95B8D0E}"/>
              </a:ext>
            </a:extLst>
          </p:cNvPr>
          <p:cNvSpPr/>
          <p:nvPr/>
        </p:nvSpPr>
        <p:spPr>
          <a:xfrm>
            <a:off x="5016138" y="3429000"/>
            <a:ext cx="3863355" cy="2554545"/>
          </a:xfrm>
          <a:prstGeom prst="rect">
            <a:avLst/>
          </a:prstGeom>
        </p:spPr>
        <p:txBody>
          <a:bodyPr wrap="square">
            <a:spAutoFit/>
          </a:bodyPr>
          <a:lstStyle/>
          <a:p>
            <a:pPr algn="just"/>
            <a:r>
              <a:rPr lang="es-ES" sz="2000" dirty="0"/>
              <a:t>Son placas de pruebas en los que se pueden armar circuitos sin la necesidad de soldar los componentes.</a:t>
            </a:r>
          </a:p>
          <a:p>
            <a:pPr algn="just"/>
            <a:endParaRPr lang="es-ES" sz="2000" dirty="0"/>
          </a:p>
          <a:p>
            <a:pPr algn="just"/>
            <a:r>
              <a:rPr lang="es-ES" sz="2000" dirty="0"/>
              <a:t>Las </a:t>
            </a:r>
            <a:r>
              <a:rPr lang="es-ES" sz="2000" dirty="0" err="1"/>
              <a:t>Protoboards</a:t>
            </a:r>
            <a:r>
              <a:rPr lang="es-ES" sz="2000" dirty="0"/>
              <a:t> tienen orificios conectados entre si por medio de pequeñas laminas metálicas.</a:t>
            </a:r>
            <a:endParaRPr lang="es-PE" sz="2000" dirty="0"/>
          </a:p>
        </p:txBody>
      </p:sp>
      <p:sp>
        <p:nvSpPr>
          <p:cNvPr id="16" name="CuadroTexto 15">
            <a:extLst>
              <a:ext uri="{FF2B5EF4-FFF2-40B4-BE49-F238E27FC236}">
                <a16:creationId xmlns:a16="http://schemas.microsoft.com/office/drawing/2014/main" id="{420878CD-D20C-40C2-A3C5-DD87779CC955}"/>
              </a:ext>
            </a:extLst>
          </p:cNvPr>
          <p:cNvSpPr txBox="1"/>
          <p:nvPr/>
        </p:nvSpPr>
        <p:spPr>
          <a:xfrm>
            <a:off x="4905376" y="2846651"/>
            <a:ext cx="3379838" cy="461665"/>
          </a:xfrm>
          <a:prstGeom prst="rect">
            <a:avLst/>
          </a:prstGeom>
        </p:spPr>
        <p:txBody>
          <a:bodyPr wrap="square">
            <a:spAutoFit/>
          </a:bodyPr>
          <a:lstStyle>
            <a:defPPr>
              <a:defRPr lang="en-US"/>
            </a:defPPr>
            <a:lvl1pPr algn="just">
              <a:defRPr sz="2400"/>
            </a:lvl1pPr>
          </a:lstStyle>
          <a:p>
            <a:r>
              <a:rPr lang="es-PE" dirty="0"/>
              <a:t>Protoboards</a:t>
            </a:r>
          </a:p>
        </p:txBody>
      </p:sp>
    </p:spTree>
    <p:extLst>
      <p:ext uri="{BB962C8B-B14F-4D97-AF65-F5344CB8AC3E}">
        <p14:creationId xmlns:p14="http://schemas.microsoft.com/office/powerpoint/2010/main" val="1871567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24</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pic>
        <p:nvPicPr>
          <p:cNvPr id="30722" name="Picture 2" descr="Resultado de imagen de protoboard estructura">
            <a:extLst>
              <a:ext uri="{FF2B5EF4-FFF2-40B4-BE49-F238E27FC236}">
                <a16:creationId xmlns:a16="http://schemas.microsoft.com/office/drawing/2014/main" id="{D1BCD1D4-BF19-4A02-B419-2B0AA9AA5E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0" r="2485"/>
          <a:stretch/>
        </p:blipFill>
        <p:spPr bwMode="auto">
          <a:xfrm>
            <a:off x="0" y="3178109"/>
            <a:ext cx="5371033" cy="266057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0DF4AB22-5913-4ECB-9E09-AE816244D2ED}"/>
              </a:ext>
            </a:extLst>
          </p:cNvPr>
          <p:cNvPicPr>
            <a:picLocks noChangeAspect="1"/>
          </p:cNvPicPr>
          <p:nvPr/>
        </p:nvPicPr>
        <p:blipFill>
          <a:blip r:embed="rId4"/>
          <a:stretch>
            <a:fillRect/>
          </a:stretch>
        </p:blipFill>
        <p:spPr>
          <a:xfrm>
            <a:off x="5562600" y="2930872"/>
            <a:ext cx="3581400" cy="3028950"/>
          </a:xfrm>
          <a:prstGeom prst="rect">
            <a:avLst/>
          </a:prstGeom>
        </p:spPr>
      </p:pic>
      <p:sp>
        <p:nvSpPr>
          <p:cNvPr id="12" name="CuadroTexto 11">
            <a:extLst>
              <a:ext uri="{FF2B5EF4-FFF2-40B4-BE49-F238E27FC236}">
                <a16:creationId xmlns:a16="http://schemas.microsoft.com/office/drawing/2014/main" id="{71068C75-DEE1-48D4-83C0-5E7183C591AF}"/>
              </a:ext>
            </a:extLst>
          </p:cNvPr>
          <p:cNvSpPr txBox="1"/>
          <p:nvPr/>
        </p:nvSpPr>
        <p:spPr>
          <a:xfrm>
            <a:off x="178525" y="2598003"/>
            <a:ext cx="4079966" cy="461665"/>
          </a:xfrm>
          <a:prstGeom prst="rect">
            <a:avLst/>
          </a:prstGeom>
        </p:spPr>
        <p:txBody>
          <a:bodyPr wrap="square">
            <a:spAutoFit/>
          </a:bodyPr>
          <a:lstStyle>
            <a:defPPr>
              <a:defRPr lang="en-US"/>
            </a:defPPr>
            <a:lvl1pPr algn="just">
              <a:defRPr sz="2400"/>
            </a:lvl1pPr>
          </a:lstStyle>
          <a:p>
            <a:r>
              <a:rPr lang="es-PE" dirty="0"/>
              <a:t>Estructura del Protoboard</a:t>
            </a:r>
          </a:p>
        </p:txBody>
      </p:sp>
      <p:sp>
        <p:nvSpPr>
          <p:cNvPr id="13" name="CuadroTexto 12">
            <a:extLst>
              <a:ext uri="{FF2B5EF4-FFF2-40B4-BE49-F238E27FC236}">
                <a16:creationId xmlns:a16="http://schemas.microsoft.com/office/drawing/2014/main" id="{6A284606-B2EB-4C15-94E6-A126E54FD85D}"/>
              </a:ext>
            </a:extLst>
          </p:cNvPr>
          <p:cNvSpPr txBox="1"/>
          <p:nvPr/>
        </p:nvSpPr>
        <p:spPr>
          <a:xfrm>
            <a:off x="1320153" y="1764829"/>
            <a:ext cx="6503703" cy="584775"/>
          </a:xfrm>
          <a:prstGeom prst="rect">
            <a:avLst/>
          </a:prstGeom>
          <a:noFill/>
        </p:spPr>
        <p:txBody>
          <a:bodyPr wrap="none" rtlCol="0">
            <a:spAutoFit/>
          </a:bodyPr>
          <a:lstStyle/>
          <a:p>
            <a:pPr algn="ctr"/>
            <a:r>
              <a:rPr lang="es-PE" sz="3200" dirty="0"/>
              <a:t>RECONOCIMIENTO DEL PROTOBOARD</a:t>
            </a:r>
          </a:p>
        </p:txBody>
      </p:sp>
    </p:spTree>
    <p:extLst>
      <p:ext uri="{BB962C8B-B14F-4D97-AF65-F5344CB8AC3E}">
        <p14:creationId xmlns:p14="http://schemas.microsoft.com/office/powerpoint/2010/main" val="3557276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5EA2F969-DD10-49E8-A370-F6E1D2D02186}"/>
              </a:ext>
            </a:extLst>
          </p:cNvPr>
          <p:cNvSpPr/>
          <p:nvPr/>
        </p:nvSpPr>
        <p:spPr>
          <a:xfrm>
            <a:off x="4903046" y="3254167"/>
            <a:ext cx="3943352" cy="1805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25</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3673355" y="1708265"/>
            <a:ext cx="2062359" cy="584775"/>
          </a:xfrm>
          <a:prstGeom prst="rect">
            <a:avLst/>
          </a:prstGeom>
          <a:noFill/>
        </p:spPr>
        <p:txBody>
          <a:bodyPr wrap="none" rtlCol="0">
            <a:spAutoFit/>
          </a:bodyPr>
          <a:lstStyle/>
          <a:p>
            <a:r>
              <a:rPr lang="es-PE" sz="3200" dirty="0"/>
              <a:t>MODULO 1</a:t>
            </a:r>
          </a:p>
        </p:txBody>
      </p:sp>
      <p:sp>
        <p:nvSpPr>
          <p:cNvPr id="14" name="CuadroTexto 13">
            <a:extLst>
              <a:ext uri="{FF2B5EF4-FFF2-40B4-BE49-F238E27FC236}">
                <a16:creationId xmlns:a16="http://schemas.microsoft.com/office/drawing/2014/main" id="{1FD67AB9-EB36-456D-80FF-DCB83786B1FD}"/>
              </a:ext>
            </a:extLst>
          </p:cNvPr>
          <p:cNvSpPr txBox="1"/>
          <p:nvPr/>
        </p:nvSpPr>
        <p:spPr>
          <a:xfrm>
            <a:off x="297602" y="2445864"/>
            <a:ext cx="8699863" cy="3785652"/>
          </a:xfrm>
          <a:prstGeom prst="rect">
            <a:avLst/>
          </a:prstGeom>
          <a:noFill/>
        </p:spPr>
        <p:txBody>
          <a:bodyPr wrap="square" numCol="2" rtlCol="0">
            <a:spAutoFit/>
          </a:bodyPr>
          <a:lstStyle/>
          <a:p>
            <a:pPr marL="457200" indent="-457200">
              <a:buFont typeface="+mj-lt"/>
              <a:buAutoNum type="arabicPeriod"/>
            </a:pPr>
            <a:r>
              <a:rPr lang="es-PE" sz="2400" dirty="0">
                <a:latin typeface="Bahnschrift Light Condensed" panose="020B0502040204020203" pitchFamily="34" charset="0"/>
              </a:rPr>
              <a:t>¿Que es Arduino?		</a:t>
            </a:r>
          </a:p>
          <a:p>
            <a:pPr marL="457200" indent="-457200">
              <a:buFont typeface="+mj-lt"/>
              <a:buAutoNum type="arabicPeriod"/>
            </a:pPr>
            <a:r>
              <a:rPr lang="es-PE" sz="2400" dirty="0">
                <a:latin typeface="Bahnschrift Light Condensed" panose="020B0502040204020203" pitchFamily="34" charset="0"/>
              </a:rPr>
              <a:t>Requerimientos para hacer un proyecto en Arduino</a:t>
            </a:r>
          </a:p>
          <a:p>
            <a:pPr marL="457200" indent="-457200">
              <a:buFont typeface="+mj-lt"/>
              <a:buAutoNum type="arabicPeriod"/>
            </a:pPr>
            <a:r>
              <a:rPr lang="es-PE" sz="2400" dirty="0">
                <a:latin typeface="Bahnschrift Light Condensed" panose="020B0502040204020203" pitchFamily="34" charset="0"/>
              </a:rPr>
              <a:t>Electrónica esencial</a:t>
            </a:r>
          </a:p>
          <a:p>
            <a:pPr marL="914400" lvl="1" indent="-457200">
              <a:buFont typeface="Arial" panose="020B0604020202020204" pitchFamily="34" charset="0"/>
              <a:buChar char="•"/>
            </a:pPr>
            <a:r>
              <a:rPr lang="es-PE" sz="2400" dirty="0">
                <a:latin typeface="Bahnschrift Light Condensed" panose="020B0502040204020203" pitchFamily="34" charset="0"/>
              </a:rPr>
              <a:t>Voltaje</a:t>
            </a:r>
          </a:p>
          <a:p>
            <a:pPr marL="914400" lvl="1" indent="-457200">
              <a:buFont typeface="Arial" panose="020B0604020202020204" pitchFamily="34" charset="0"/>
              <a:buChar char="•"/>
            </a:pPr>
            <a:r>
              <a:rPr lang="es-PE" sz="2400" dirty="0">
                <a:latin typeface="Bahnschrift Light Condensed" panose="020B0502040204020203" pitchFamily="34" charset="0"/>
              </a:rPr>
              <a:t>Corriente</a:t>
            </a:r>
          </a:p>
          <a:p>
            <a:pPr marL="914400" lvl="1" indent="-457200">
              <a:buFont typeface="Arial" panose="020B0604020202020204" pitchFamily="34" charset="0"/>
              <a:buChar char="•"/>
            </a:pPr>
            <a:r>
              <a:rPr lang="es-PE" sz="2400" dirty="0">
                <a:latin typeface="Bahnschrift Light Condensed" panose="020B0502040204020203" pitchFamily="34" charset="0"/>
              </a:rPr>
              <a:t>Resistencia</a:t>
            </a:r>
          </a:p>
          <a:p>
            <a:pPr marL="914400" lvl="1" indent="-457200">
              <a:buFont typeface="Arial" panose="020B0604020202020204" pitchFamily="34" charset="0"/>
              <a:buChar char="•"/>
            </a:pPr>
            <a:r>
              <a:rPr lang="es-PE" sz="2400" dirty="0">
                <a:latin typeface="Bahnschrift Light Condensed" panose="020B0502040204020203" pitchFamily="34" charset="0"/>
              </a:rPr>
              <a:t>Ley de Ohm</a:t>
            </a:r>
          </a:p>
          <a:p>
            <a:pPr marL="457200" indent="-457200">
              <a:buFont typeface="+mj-lt"/>
              <a:buAutoNum type="arabicPeriod"/>
            </a:pPr>
            <a:r>
              <a:rPr lang="es-PE" sz="2400" dirty="0">
                <a:latin typeface="Bahnschrift Light Condensed" panose="020B0502040204020203" pitchFamily="34" charset="0"/>
              </a:rPr>
              <a:t>Programación básica</a:t>
            </a:r>
          </a:p>
          <a:p>
            <a:pPr marL="914400" lvl="1" indent="-457200">
              <a:buFont typeface="Arial" panose="020B0604020202020204" pitchFamily="34" charset="0"/>
              <a:buChar char="•"/>
            </a:pPr>
            <a:r>
              <a:rPr lang="es-PE" sz="2400" dirty="0">
                <a:latin typeface="Bahnschrift Light Condensed" panose="020B0502040204020203" pitchFamily="34" charset="0"/>
              </a:rPr>
              <a:t>Hola mundo!</a:t>
            </a:r>
          </a:p>
          <a:p>
            <a:pPr marL="914400" lvl="1" indent="-457200">
              <a:buFont typeface="Arial" panose="020B0604020202020204" pitchFamily="34" charset="0"/>
              <a:buChar char="•"/>
            </a:pPr>
            <a:r>
              <a:rPr lang="es-PE" sz="2400" dirty="0">
                <a:latin typeface="Bahnschrift Light Condensed" panose="020B0502040204020203" pitchFamily="34" charset="0"/>
              </a:rPr>
              <a:t>Sentencia  Si … Entonces</a:t>
            </a:r>
          </a:p>
          <a:p>
            <a:pPr marL="457200" indent="-457200">
              <a:buFont typeface="+mj-lt"/>
              <a:buAutoNum type="arabicPeriod"/>
            </a:pPr>
            <a:r>
              <a:rPr lang="es-PE" sz="2400" dirty="0">
                <a:latin typeface="Bahnschrift Light Condensed" panose="020B0502040204020203" pitchFamily="34" charset="0"/>
              </a:rPr>
              <a:t>Reconocimiento del Protoboard</a:t>
            </a:r>
          </a:p>
          <a:p>
            <a:pPr marL="457200" indent="-457200">
              <a:buFont typeface="+mj-lt"/>
              <a:buAutoNum type="arabicPeriod"/>
            </a:pPr>
            <a:r>
              <a:rPr lang="es-PE" sz="2400" dirty="0">
                <a:latin typeface="Bahnschrift Light Condensed" panose="020B0502040204020203" pitchFamily="34" charset="0"/>
              </a:rPr>
              <a:t>Estructura de la placa Arduino</a:t>
            </a:r>
          </a:p>
          <a:p>
            <a:pPr marL="914400" lvl="1" indent="-457200">
              <a:buFont typeface="Arial" panose="020B0604020202020204" pitchFamily="34" charset="0"/>
              <a:buChar char="•"/>
            </a:pPr>
            <a:r>
              <a:rPr lang="es-PE" sz="2400" dirty="0">
                <a:latin typeface="Bahnschrift Light Condensed" panose="020B0502040204020203" pitchFamily="34" charset="0"/>
              </a:rPr>
              <a:t>Instalación del IDE Arduino</a:t>
            </a:r>
          </a:p>
          <a:p>
            <a:pPr marL="914400" lvl="1" indent="-457200">
              <a:buFont typeface="Arial" panose="020B0604020202020204" pitchFamily="34" charset="0"/>
              <a:buChar char="•"/>
            </a:pPr>
            <a:r>
              <a:rPr lang="es-PE" sz="2400" dirty="0">
                <a:latin typeface="Bahnschrift Light Condensed" panose="020B0502040204020203" pitchFamily="34" charset="0"/>
              </a:rPr>
              <a:t>1 y 0 digital</a:t>
            </a:r>
          </a:p>
          <a:p>
            <a:pPr marL="914400" lvl="1" indent="-457200">
              <a:buFont typeface="Arial" panose="020B0604020202020204" pitchFamily="34" charset="0"/>
              <a:buChar char="•"/>
            </a:pPr>
            <a:r>
              <a:rPr lang="es-PE" sz="2400" dirty="0">
                <a:latin typeface="Bahnschrift Light Condensed" panose="020B0502040204020203" pitchFamily="34" charset="0"/>
              </a:rPr>
              <a:t>Entradas y salidas digitales</a:t>
            </a:r>
          </a:p>
          <a:p>
            <a:pPr marL="914400" lvl="1" indent="-457200">
              <a:buFont typeface="Arial" panose="020B0604020202020204" pitchFamily="34" charset="0"/>
              <a:buChar char="•"/>
            </a:pPr>
            <a:r>
              <a:rPr lang="es-PE" sz="2400" dirty="0">
                <a:latin typeface="Bahnschrift Light Condensed" panose="020B0502040204020203" pitchFamily="34" charset="0"/>
              </a:rPr>
              <a:t>Hola mundo en Arduino</a:t>
            </a:r>
          </a:p>
          <a:p>
            <a:pPr marL="457200" indent="-457200">
              <a:buFont typeface="+mj-lt"/>
              <a:buAutoNum type="arabicPeriod"/>
            </a:pPr>
            <a:r>
              <a:rPr lang="es-PE" sz="2400" dirty="0">
                <a:latin typeface="Bahnschrift Light Condensed" panose="020B0502040204020203" pitchFamily="34" charset="0"/>
              </a:rPr>
              <a:t>Proyecto de Luces Auto Fantástico</a:t>
            </a:r>
          </a:p>
        </p:txBody>
      </p:sp>
    </p:spTree>
    <p:extLst>
      <p:ext uri="{BB962C8B-B14F-4D97-AF65-F5344CB8AC3E}">
        <p14:creationId xmlns:p14="http://schemas.microsoft.com/office/powerpoint/2010/main" val="46505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26</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7" name="CuadroTexto 16">
            <a:extLst>
              <a:ext uri="{FF2B5EF4-FFF2-40B4-BE49-F238E27FC236}">
                <a16:creationId xmlns:a16="http://schemas.microsoft.com/office/drawing/2014/main" id="{05255E1C-8843-4714-A5BD-F31080742CAE}"/>
              </a:ext>
            </a:extLst>
          </p:cNvPr>
          <p:cNvSpPr txBox="1"/>
          <p:nvPr/>
        </p:nvSpPr>
        <p:spPr>
          <a:xfrm>
            <a:off x="1408255" y="1764829"/>
            <a:ext cx="6327501" cy="584775"/>
          </a:xfrm>
          <a:prstGeom prst="rect">
            <a:avLst/>
          </a:prstGeom>
          <a:noFill/>
        </p:spPr>
        <p:txBody>
          <a:bodyPr wrap="none" rtlCol="0">
            <a:spAutoFit/>
          </a:bodyPr>
          <a:lstStyle/>
          <a:p>
            <a:pPr algn="ctr"/>
            <a:r>
              <a:rPr lang="es-PE" sz="3200" dirty="0"/>
              <a:t>ESTRUCTURA DE LA PLACA ARDUINO</a:t>
            </a:r>
          </a:p>
        </p:txBody>
      </p:sp>
      <p:pic>
        <p:nvPicPr>
          <p:cNvPr id="35842" name="Picture 2" descr="Resultado de imagen de arduino uno datasheet">
            <a:extLst>
              <a:ext uri="{FF2B5EF4-FFF2-40B4-BE49-F238E27FC236}">
                <a16:creationId xmlns:a16="http://schemas.microsoft.com/office/drawing/2014/main" id="{ADFAE29D-8B3B-4E4A-95E5-4CB08AD52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2443623"/>
            <a:ext cx="599122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481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27</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pic>
        <p:nvPicPr>
          <p:cNvPr id="36866" name="Picture 2" descr="Resultado de imagen de arduino uno datasheet">
            <a:extLst>
              <a:ext uri="{FF2B5EF4-FFF2-40B4-BE49-F238E27FC236}">
                <a16:creationId xmlns:a16="http://schemas.microsoft.com/office/drawing/2014/main" id="{11B524C6-1637-4100-88C9-50712F09897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89029" y="2460983"/>
            <a:ext cx="6765940" cy="377528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F4FC298E-54EF-43D3-890E-7BCC41FB97B9}"/>
              </a:ext>
            </a:extLst>
          </p:cNvPr>
          <p:cNvSpPr txBox="1"/>
          <p:nvPr/>
        </p:nvSpPr>
        <p:spPr>
          <a:xfrm>
            <a:off x="1408255" y="1764829"/>
            <a:ext cx="6327501" cy="584775"/>
          </a:xfrm>
          <a:prstGeom prst="rect">
            <a:avLst/>
          </a:prstGeom>
          <a:noFill/>
        </p:spPr>
        <p:txBody>
          <a:bodyPr wrap="none" rtlCol="0">
            <a:spAutoFit/>
          </a:bodyPr>
          <a:lstStyle/>
          <a:p>
            <a:pPr algn="ctr"/>
            <a:r>
              <a:rPr lang="es-PE" sz="3200" dirty="0"/>
              <a:t>ESTRUCTURA DE LA PLACA ARDUINO</a:t>
            </a:r>
          </a:p>
        </p:txBody>
      </p:sp>
    </p:spTree>
    <p:extLst>
      <p:ext uri="{BB962C8B-B14F-4D97-AF65-F5344CB8AC3E}">
        <p14:creationId xmlns:p14="http://schemas.microsoft.com/office/powerpoint/2010/main" val="434874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28</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1408255" y="1764829"/>
            <a:ext cx="6327501" cy="584775"/>
          </a:xfrm>
          <a:prstGeom prst="rect">
            <a:avLst/>
          </a:prstGeom>
          <a:noFill/>
        </p:spPr>
        <p:txBody>
          <a:bodyPr wrap="none" rtlCol="0">
            <a:spAutoFit/>
          </a:bodyPr>
          <a:lstStyle/>
          <a:p>
            <a:pPr algn="ctr"/>
            <a:r>
              <a:rPr lang="es-PE" sz="3200" dirty="0"/>
              <a:t>ESTRUCTURA DE LA PLACA ARDUINO</a:t>
            </a:r>
          </a:p>
        </p:txBody>
      </p:sp>
      <p:sp>
        <p:nvSpPr>
          <p:cNvPr id="13" name="CuadroTexto 12">
            <a:extLst>
              <a:ext uri="{FF2B5EF4-FFF2-40B4-BE49-F238E27FC236}">
                <a16:creationId xmlns:a16="http://schemas.microsoft.com/office/drawing/2014/main" id="{319127FB-A5C2-45F6-B8A0-0C7F7A7366F7}"/>
              </a:ext>
            </a:extLst>
          </p:cNvPr>
          <p:cNvSpPr txBox="1"/>
          <p:nvPr/>
        </p:nvSpPr>
        <p:spPr>
          <a:xfrm>
            <a:off x="178525" y="2598003"/>
            <a:ext cx="4079966" cy="461665"/>
          </a:xfrm>
          <a:prstGeom prst="rect">
            <a:avLst/>
          </a:prstGeom>
        </p:spPr>
        <p:txBody>
          <a:bodyPr wrap="square">
            <a:spAutoFit/>
          </a:bodyPr>
          <a:lstStyle>
            <a:defPPr>
              <a:defRPr lang="en-US"/>
            </a:defPPr>
            <a:lvl1pPr algn="just">
              <a:defRPr sz="2400"/>
            </a:lvl1pPr>
          </a:lstStyle>
          <a:p>
            <a:r>
              <a:rPr lang="es-PE" dirty="0"/>
              <a:t>Instalar IDE de Arduino</a:t>
            </a:r>
          </a:p>
        </p:txBody>
      </p:sp>
      <p:pic>
        <p:nvPicPr>
          <p:cNvPr id="3" name="Imagen 2">
            <a:extLst>
              <a:ext uri="{FF2B5EF4-FFF2-40B4-BE49-F238E27FC236}">
                <a16:creationId xmlns:a16="http://schemas.microsoft.com/office/drawing/2014/main" id="{4995116D-CE90-4736-983B-65D1EE0E85A1}"/>
              </a:ext>
            </a:extLst>
          </p:cNvPr>
          <p:cNvPicPr>
            <a:picLocks noChangeAspect="1"/>
          </p:cNvPicPr>
          <p:nvPr/>
        </p:nvPicPr>
        <p:blipFill rotWithShape="1">
          <a:blip r:embed="rId3"/>
          <a:srcRect r="154"/>
          <a:stretch/>
        </p:blipFill>
        <p:spPr>
          <a:xfrm>
            <a:off x="4437017" y="2400002"/>
            <a:ext cx="4706983" cy="3897242"/>
          </a:xfrm>
          <a:prstGeom prst="rect">
            <a:avLst/>
          </a:prstGeom>
        </p:spPr>
      </p:pic>
      <p:sp>
        <p:nvSpPr>
          <p:cNvPr id="14" name="Rectángulo 13">
            <a:extLst>
              <a:ext uri="{FF2B5EF4-FFF2-40B4-BE49-F238E27FC236}">
                <a16:creationId xmlns:a16="http://schemas.microsoft.com/office/drawing/2014/main" id="{56D28B34-762E-44E8-A6A0-28DE2088329B}"/>
              </a:ext>
            </a:extLst>
          </p:cNvPr>
          <p:cNvSpPr/>
          <p:nvPr/>
        </p:nvSpPr>
        <p:spPr>
          <a:xfrm>
            <a:off x="0" y="3862083"/>
            <a:ext cx="4079966" cy="1200329"/>
          </a:xfrm>
          <a:prstGeom prst="rect">
            <a:avLst/>
          </a:prstGeom>
        </p:spPr>
        <p:txBody>
          <a:bodyPr wrap="square">
            <a:spAutoFit/>
          </a:bodyPr>
          <a:lstStyle/>
          <a:p>
            <a:pPr algn="just"/>
            <a:r>
              <a:rPr lang="es-PE" sz="2400" dirty="0"/>
              <a:t>&gt;&gt;Haga click en el instalador y siga las indicaciones del instructor.</a:t>
            </a:r>
          </a:p>
        </p:txBody>
      </p:sp>
      <p:pic>
        <p:nvPicPr>
          <p:cNvPr id="4" name="Imagen 3">
            <a:extLst>
              <a:ext uri="{FF2B5EF4-FFF2-40B4-BE49-F238E27FC236}">
                <a16:creationId xmlns:a16="http://schemas.microsoft.com/office/drawing/2014/main" id="{FE6C08C6-3D73-4088-BD6D-CA46D93BA9C9}"/>
              </a:ext>
            </a:extLst>
          </p:cNvPr>
          <p:cNvPicPr>
            <a:picLocks noChangeAspect="1"/>
          </p:cNvPicPr>
          <p:nvPr/>
        </p:nvPicPr>
        <p:blipFill>
          <a:blip r:embed="rId4"/>
          <a:stretch>
            <a:fillRect/>
          </a:stretch>
        </p:blipFill>
        <p:spPr>
          <a:xfrm>
            <a:off x="164098" y="5474195"/>
            <a:ext cx="4108819" cy="461665"/>
          </a:xfrm>
          <a:prstGeom prst="rect">
            <a:avLst/>
          </a:prstGeom>
        </p:spPr>
      </p:pic>
    </p:spTree>
    <p:extLst>
      <p:ext uri="{BB962C8B-B14F-4D97-AF65-F5344CB8AC3E}">
        <p14:creationId xmlns:p14="http://schemas.microsoft.com/office/powerpoint/2010/main" val="4289035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29</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1408255" y="1764829"/>
            <a:ext cx="6327501" cy="584775"/>
          </a:xfrm>
          <a:prstGeom prst="rect">
            <a:avLst/>
          </a:prstGeom>
          <a:noFill/>
        </p:spPr>
        <p:txBody>
          <a:bodyPr wrap="none" rtlCol="0">
            <a:spAutoFit/>
          </a:bodyPr>
          <a:lstStyle/>
          <a:p>
            <a:pPr algn="ctr"/>
            <a:r>
              <a:rPr lang="es-PE" sz="3200" dirty="0"/>
              <a:t>ESTRUCTURA DE LA PLACA ARDUINO</a:t>
            </a:r>
          </a:p>
        </p:txBody>
      </p:sp>
      <p:sp>
        <p:nvSpPr>
          <p:cNvPr id="13" name="CuadroTexto 12">
            <a:extLst>
              <a:ext uri="{FF2B5EF4-FFF2-40B4-BE49-F238E27FC236}">
                <a16:creationId xmlns:a16="http://schemas.microsoft.com/office/drawing/2014/main" id="{319127FB-A5C2-45F6-B8A0-0C7F7A7366F7}"/>
              </a:ext>
            </a:extLst>
          </p:cNvPr>
          <p:cNvSpPr txBox="1"/>
          <p:nvPr/>
        </p:nvSpPr>
        <p:spPr>
          <a:xfrm>
            <a:off x="364127" y="3894808"/>
            <a:ext cx="2914104" cy="830997"/>
          </a:xfrm>
          <a:prstGeom prst="rect">
            <a:avLst/>
          </a:prstGeom>
        </p:spPr>
        <p:txBody>
          <a:bodyPr wrap="square">
            <a:spAutoFit/>
          </a:bodyPr>
          <a:lstStyle>
            <a:defPPr>
              <a:defRPr lang="en-US"/>
            </a:defPPr>
            <a:lvl1pPr algn="just">
              <a:defRPr sz="2400"/>
            </a:lvl1pPr>
          </a:lstStyle>
          <a:p>
            <a:r>
              <a:rPr lang="es-PE" dirty="0"/>
              <a:t>Señales analógicas y digitales</a:t>
            </a:r>
          </a:p>
        </p:txBody>
      </p:sp>
      <p:pic>
        <p:nvPicPr>
          <p:cNvPr id="40962" name="Picture 2" descr="Resultado de imagen de analogico digital">
            <a:extLst>
              <a:ext uri="{FF2B5EF4-FFF2-40B4-BE49-F238E27FC236}">
                <a16:creationId xmlns:a16="http://schemas.microsoft.com/office/drawing/2014/main" id="{3058B7B9-0BEA-4430-9935-7A17A8226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227" y="2349604"/>
            <a:ext cx="5329646" cy="392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533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FAAAC542-AC52-4259-9AC3-F2520FB16A48}"/>
              </a:ext>
            </a:extLst>
          </p:cNvPr>
          <p:cNvSpPr/>
          <p:nvPr/>
        </p:nvSpPr>
        <p:spPr>
          <a:xfrm>
            <a:off x="628650" y="2488162"/>
            <a:ext cx="3943350"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3</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3673355" y="1708265"/>
            <a:ext cx="2062359" cy="584775"/>
          </a:xfrm>
          <a:prstGeom prst="rect">
            <a:avLst/>
          </a:prstGeom>
          <a:noFill/>
        </p:spPr>
        <p:txBody>
          <a:bodyPr wrap="none" rtlCol="0">
            <a:spAutoFit/>
          </a:bodyPr>
          <a:lstStyle/>
          <a:p>
            <a:r>
              <a:rPr lang="es-PE" sz="3200" dirty="0"/>
              <a:t>MODULO 1</a:t>
            </a:r>
          </a:p>
        </p:txBody>
      </p:sp>
      <p:sp>
        <p:nvSpPr>
          <p:cNvPr id="14" name="CuadroTexto 13">
            <a:extLst>
              <a:ext uri="{FF2B5EF4-FFF2-40B4-BE49-F238E27FC236}">
                <a16:creationId xmlns:a16="http://schemas.microsoft.com/office/drawing/2014/main" id="{1FD67AB9-EB36-456D-80FF-DCB83786B1FD}"/>
              </a:ext>
            </a:extLst>
          </p:cNvPr>
          <p:cNvSpPr txBox="1"/>
          <p:nvPr/>
        </p:nvSpPr>
        <p:spPr>
          <a:xfrm>
            <a:off x="297602" y="2445864"/>
            <a:ext cx="8699863" cy="3785652"/>
          </a:xfrm>
          <a:prstGeom prst="rect">
            <a:avLst/>
          </a:prstGeom>
          <a:noFill/>
        </p:spPr>
        <p:txBody>
          <a:bodyPr wrap="square" numCol="2" rtlCol="0">
            <a:spAutoFit/>
          </a:bodyPr>
          <a:lstStyle/>
          <a:p>
            <a:pPr marL="457200" indent="-457200">
              <a:buFont typeface="+mj-lt"/>
              <a:buAutoNum type="arabicPeriod"/>
            </a:pPr>
            <a:r>
              <a:rPr lang="es-PE" sz="2400" dirty="0">
                <a:latin typeface="Bahnschrift Light Condensed" panose="020B0502040204020203" pitchFamily="34" charset="0"/>
              </a:rPr>
              <a:t>¿Que es Arduino?	</a:t>
            </a:r>
          </a:p>
          <a:p>
            <a:pPr marL="457200" indent="-457200">
              <a:buFont typeface="+mj-lt"/>
              <a:buAutoNum type="arabicPeriod"/>
            </a:pPr>
            <a:r>
              <a:rPr lang="es-PE" sz="2400" dirty="0">
                <a:latin typeface="Bahnschrift Light Condensed" panose="020B0502040204020203" pitchFamily="34" charset="0"/>
              </a:rPr>
              <a:t>Requerimientos para hacer un proyecto en Arduino</a:t>
            </a:r>
          </a:p>
          <a:p>
            <a:pPr marL="457200" indent="-457200">
              <a:buFont typeface="+mj-lt"/>
              <a:buAutoNum type="arabicPeriod"/>
            </a:pPr>
            <a:r>
              <a:rPr lang="es-PE" sz="2400" dirty="0">
                <a:latin typeface="Bahnschrift Light Condensed" panose="020B0502040204020203" pitchFamily="34" charset="0"/>
              </a:rPr>
              <a:t>Electrónica esencial</a:t>
            </a:r>
          </a:p>
          <a:p>
            <a:pPr marL="914400" lvl="1" indent="-457200">
              <a:buFont typeface="Arial" panose="020B0604020202020204" pitchFamily="34" charset="0"/>
              <a:buChar char="•"/>
            </a:pPr>
            <a:r>
              <a:rPr lang="es-PE" sz="2400" dirty="0">
                <a:latin typeface="Bahnschrift Light Condensed" panose="020B0502040204020203" pitchFamily="34" charset="0"/>
              </a:rPr>
              <a:t>Voltaje</a:t>
            </a:r>
          </a:p>
          <a:p>
            <a:pPr marL="914400" lvl="1" indent="-457200">
              <a:buFont typeface="Arial" panose="020B0604020202020204" pitchFamily="34" charset="0"/>
              <a:buChar char="•"/>
            </a:pPr>
            <a:r>
              <a:rPr lang="es-PE" sz="2400" dirty="0">
                <a:latin typeface="Bahnschrift Light Condensed" panose="020B0502040204020203" pitchFamily="34" charset="0"/>
              </a:rPr>
              <a:t>Corriente</a:t>
            </a:r>
          </a:p>
          <a:p>
            <a:pPr marL="914400" lvl="1" indent="-457200">
              <a:buFont typeface="Arial" panose="020B0604020202020204" pitchFamily="34" charset="0"/>
              <a:buChar char="•"/>
            </a:pPr>
            <a:r>
              <a:rPr lang="es-PE" sz="2400" dirty="0">
                <a:latin typeface="Bahnschrift Light Condensed" panose="020B0502040204020203" pitchFamily="34" charset="0"/>
              </a:rPr>
              <a:t>Resistencia</a:t>
            </a:r>
          </a:p>
          <a:p>
            <a:pPr marL="914400" lvl="1" indent="-457200">
              <a:buFont typeface="Arial" panose="020B0604020202020204" pitchFamily="34" charset="0"/>
              <a:buChar char="•"/>
            </a:pPr>
            <a:r>
              <a:rPr lang="es-PE" sz="2400" dirty="0">
                <a:latin typeface="Bahnschrift Light Condensed" panose="020B0502040204020203" pitchFamily="34" charset="0"/>
              </a:rPr>
              <a:t>Ley de Ohm</a:t>
            </a:r>
          </a:p>
          <a:p>
            <a:pPr marL="457200" indent="-457200">
              <a:buFont typeface="+mj-lt"/>
              <a:buAutoNum type="arabicPeriod"/>
            </a:pPr>
            <a:r>
              <a:rPr lang="es-PE" sz="2400" dirty="0">
                <a:latin typeface="Bahnschrift Light Condensed" panose="020B0502040204020203" pitchFamily="34" charset="0"/>
              </a:rPr>
              <a:t>Programación básica</a:t>
            </a:r>
          </a:p>
          <a:p>
            <a:pPr marL="914400" lvl="1" indent="-457200">
              <a:buFont typeface="Arial" panose="020B0604020202020204" pitchFamily="34" charset="0"/>
              <a:buChar char="•"/>
            </a:pPr>
            <a:r>
              <a:rPr lang="es-PE" sz="2400" dirty="0">
                <a:latin typeface="Bahnschrift Light Condensed" panose="020B0502040204020203" pitchFamily="34" charset="0"/>
              </a:rPr>
              <a:t>Hola mundo!</a:t>
            </a:r>
          </a:p>
          <a:p>
            <a:pPr marL="914400" lvl="1" indent="-457200">
              <a:buFont typeface="Arial" panose="020B0604020202020204" pitchFamily="34" charset="0"/>
              <a:buChar char="•"/>
            </a:pPr>
            <a:r>
              <a:rPr lang="es-PE" sz="2400" dirty="0">
                <a:latin typeface="Bahnschrift Light Condensed" panose="020B0502040204020203" pitchFamily="34" charset="0"/>
              </a:rPr>
              <a:t>Sentencia  Si … Entonces</a:t>
            </a:r>
          </a:p>
          <a:p>
            <a:pPr marL="457200" indent="-457200">
              <a:buFont typeface="+mj-lt"/>
              <a:buAutoNum type="arabicPeriod"/>
            </a:pPr>
            <a:r>
              <a:rPr lang="es-PE" sz="2400" dirty="0">
                <a:latin typeface="Bahnschrift Light Condensed" panose="020B0502040204020203" pitchFamily="34" charset="0"/>
              </a:rPr>
              <a:t>Reconocimiento del Protoboard</a:t>
            </a:r>
          </a:p>
          <a:p>
            <a:pPr marL="457200" indent="-457200">
              <a:buFont typeface="+mj-lt"/>
              <a:buAutoNum type="arabicPeriod"/>
            </a:pPr>
            <a:r>
              <a:rPr lang="es-PE" sz="2400" dirty="0">
                <a:latin typeface="Bahnschrift Light Condensed" panose="020B0502040204020203" pitchFamily="34" charset="0"/>
              </a:rPr>
              <a:t>Estructura de la placa Arduino</a:t>
            </a:r>
          </a:p>
          <a:p>
            <a:pPr marL="914400" lvl="1" indent="-457200">
              <a:buFont typeface="Arial" panose="020B0604020202020204" pitchFamily="34" charset="0"/>
              <a:buChar char="•"/>
            </a:pPr>
            <a:r>
              <a:rPr lang="es-PE" sz="2400" dirty="0">
                <a:latin typeface="Bahnschrift Light Condensed" panose="020B0502040204020203" pitchFamily="34" charset="0"/>
              </a:rPr>
              <a:t>Instalación del IDE Arduino</a:t>
            </a:r>
          </a:p>
          <a:p>
            <a:pPr marL="914400" lvl="1" indent="-457200">
              <a:buFont typeface="Arial" panose="020B0604020202020204" pitchFamily="34" charset="0"/>
              <a:buChar char="•"/>
            </a:pPr>
            <a:r>
              <a:rPr lang="es-PE" sz="2400" dirty="0">
                <a:latin typeface="Bahnschrift Light Condensed" panose="020B0502040204020203" pitchFamily="34" charset="0"/>
              </a:rPr>
              <a:t>1 y 0 digital</a:t>
            </a:r>
          </a:p>
          <a:p>
            <a:pPr marL="914400" lvl="1" indent="-457200">
              <a:buFont typeface="Arial" panose="020B0604020202020204" pitchFamily="34" charset="0"/>
              <a:buChar char="•"/>
            </a:pPr>
            <a:r>
              <a:rPr lang="es-PE" sz="2400" dirty="0">
                <a:latin typeface="Bahnschrift Light Condensed" panose="020B0502040204020203" pitchFamily="34" charset="0"/>
              </a:rPr>
              <a:t>Entradas y salidas digitales</a:t>
            </a:r>
          </a:p>
          <a:p>
            <a:pPr marL="914400" lvl="1" indent="-457200">
              <a:buFont typeface="Arial" panose="020B0604020202020204" pitchFamily="34" charset="0"/>
              <a:buChar char="•"/>
            </a:pPr>
            <a:r>
              <a:rPr lang="es-PE" sz="2400" dirty="0">
                <a:latin typeface="Bahnschrift Light Condensed" panose="020B0502040204020203" pitchFamily="34" charset="0"/>
              </a:rPr>
              <a:t>Hola mundo en Arduino</a:t>
            </a:r>
          </a:p>
          <a:p>
            <a:pPr marL="457200" indent="-457200">
              <a:buFont typeface="+mj-lt"/>
              <a:buAutoNum type="arabicPeriod"/>
            </a:pPr>
            <a:r>
              <a:rPr lang="es-PE" sz="2400" dirty="0">
                <a:latin typeface="Bahnschrift Light Condensed" panose="020B0502040204020203" pitchFamily="34" charset="0"/>
              </a:rPr>
              <a:t>Proyecto de Luces Auto Fantástico</a:t>
            </a:r>
          </a:p>
        </p:txBody>
      </p:sp>
    </p:spTree>
    <p:extLst>
      <p:ext uri="{BB962C8B-B14F-4D97-AF65-F5344CB8AC3E}">
        <p14:creationId xmlns:p14="http://schemas.microsoft.com/office/powerpoint/2010/main" val="1937737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30</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1408255" y="1764829"/>
            <a:ext cx="6327501" cy="584775"/>
          </a:xfrm>
          <a:prstGeom prst="rect">
            <a:avLst/>
          </a:prstGeom>
          <a:noFill/>
        </p:spPr>
        <p:txBody>
          <a:bodyPr wrap="none" rtlCol="0">
            <a:spAutoFit/>
          </a:bodyPr>
          <a:lstStyle/>
          <a:p>
            <a:pPr algn="ctr"/>
            <a:r>
              <a:rPr lang="es-PE" sz="3200" dirty="0"/>
              <a:t>ESTRUCTURA DE LA PLACA ARDUINO</a:t>
            </a:r>
          </a:p>
        </p:txBody>
      </p:sp>
      <p:sp>
        <p:nvSpPr>
          <p:cNvPr id="13" name="CuadroTexto 12">
            <a:extLst>
              <a:ext uri="{FF2B5EF4-FFF2-40B4-BE49-F238E27FC236}">
                <a16:creationId xmlns:a16="http://schemas.microsoft.com/office/drawing/2014/main" id="{319127FB-A5C2-45F6-B8A0-0C7F7A7366F7}"/>
              </a:ext>
            </a:extLst>
          </p:cNvPr>
          <p:cNvSpPr txBox="1"/>
          <p:nvPr/>
        </p:nvSpPr>
        <p:spPr>
          <a:xfrm>
            <a:off x="178525" y="2598003"/>
            <a:ext cx="2050869" cy="461665"/>
          </a:xfrm>
          <a:prstGeom prst="rect">
            <a:avLst/>
          </a:prstGeom>
        </p:spPr>
        <p:txBody>
          <a:bodyPr wrap="square">
            <a:spAutoFit/>
          </a:bodyPr>
          <a:lstStyle>
            <a:defPPr>
              <a:defRPr lang="en-US"/>
            </a:defPPr>
            <a:lvl1pPr algn="just">
              <a:defRPr sz="2400"/>
            </a:lvl1pPr>
          </a:lstStyle>
          <a:p>
            <a:r>
              <a:rPr lang="es-PE" dirty="0"/>
              <a:t>1 y 0 digital</a:t>
            </a:r>
          </a:p>
        </p:txBody>
      </p:sp>
      <p:pic>
        <p:nvPicPr>
          <p:cNvPr id="2" name="Imagen 1">
            <a:extLst>
              <a:ext uri="{FF2B5EF4-FFF2-40B4-BE49-F238E27FC236}">
                <a16:creationId xmlns:a16="http://schemas.microsoft.com/office/drawing/2014/main" id="{B929BE4F-DA95-44FA-819F-50136DA96CEA}"/>
              </a:ext>
            </a:extLst>
          </p:cNvPr>
          <p:cNvPicPr>
            <a:picLocks noChangeAspect="1"/>
          </p:cNvPicPr>
          <p:nvPr/>
        </p:nvPicPr>
        <p:blipFill>
          <a:blip r:embed="rId3"/>
          <a:stretch>
            <a:fillRect/>
          </a:stretch>
        </p:blipFill>
        <p:spPr>
          <a:xfrm>
            <a:off x="240506" y="3219607"/>
            <a:ext cx="4627578" cy="2808738"/>
          </a:xfrm>
          <a:prstGeom prst="rect">
            <a:avLst/>
          </a:prstGeom>
        </p:spPr>
      </p:pic>
      <p:pic>
        <p:nvPicPr>
          <p:cNvPr id="16" name="Imagen 15">
            <a:extLst>
              <a:ext uri="{FF2B5EF4-FFF2-40B4-BE49-F238E27FC236}">
                <a16:creationId xmlns:a16="http://schemas.microsoft.com/office/drawing/2014/main" id="{D19628EF-861E-4ACB-8143-EDBBFB8BB586}"/>
              </a:ext>
            </a:extLst>
          </p:cNvPr>
          <p:cNvPicPr>
            <a:picLocks noChangeAspect="1"/>
          </p:cNvPicPr>
          <p:nvPr/>
        </p:nvPicPr>
        <p:blipFill>
          <a:blip r:embed="rId4"/>
          <a:stretch>
            <a:fillRect/>
          </a:stretch>
        </p:blipFill>
        <p:spPr>
          <a:xfrm>
            <a:off x="5089804" y="3219607"/>
            <a:ext cx="3739288" cy="2789307"/>
          </a:xfrm>
          <a:prstGeom prst="rect">
            <a:avLst/>
          </a:prstGeom>
        </p:spPr>
      </p:pic>
    </p:spTree>
    <p:extLst>
      <p:ext uri="{BB962C8B-B14F-4D97-AF65-F5344CB8AC3E}">
        <p14:creationId xmlns:p14="http://schemas.microsoft.com/office/powerpoint/2010/main" val="1980945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31</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1408255" y="1764829"/>
            <a:ext cx="6327501" cy="584775"/>
          </a:xfrm>
          <a:prstGeom prst="rect">
            <a:avLst/>
          </a:prstGeom>
          <a:noFill/>
        </p:spPr>
        <p:txBody>
          <a:bodyPr wrap="none" rtlCol="0">
            <a:spAutoFit/>
          </a:bodyPr>
          <a:lstStyle/>
          <a:p>
            <a:pPr algn="ctr"/>
            <a:r>
              <a:rPr lang="es-PE" sz="3200" dirty="0"/>
              <a:t>ESTRUCTURA DE LA PLACA ARDUINO</a:t>
            </a:r>
          </a:p>
        </p:txBody>
      </p:sp>
      <p:sp>
        <p:nvSpPr>
          <p:cNvPr id="13" name="CuadroTexto 12">
            <a:extLst>
              <a:ext uri="{FF2B5EF4-FFF2-40B4-BE49-F238E27FC236}">
                <a16:creationId xmlns:a16="http://schemas.microsoft.com/office/drawing/2014/main" id="{319127FB-A5C2-45F6-B8A0-0C7F7A7366F7}"/>
              </a:ext>
            </a:extLst>
          </p:cNvPr>
          <p:cNvSpPr txBox="1"/>
          <p:nvPr/>
        </p:nvSpPr>
        <p:spPr>
          <a:xfrm>
            <a:off x="178525" y="2598003"/>
            <a:ext cx="3522618" cy="461665"/>
          </a:xfrm>
          <a:prstGeom prst="rect">
            <a:avLst/>
          </a:prstGeom>
        </p:spPr>
        <p:txBody>
          <a:bodyPr wrap="square">
            <a:spAutoFit/>
          </a:bodyPr>
          <a:lstStyle>
            <a:defPPr>
              <a:defRPr lang="en-US"/>
            </a:defPPr>
            <a:lvl1pPr algn="just">
              <a:defRPr sz="2400"/>
            </a:lvl1pPr>
          </a:lstStyle>
          <a:p>
            <a:r>
              <a:rPr lang="es-PE" dirty="0"/>
              <a:t>Entradas y salidas digitales</a:t>
            </a:r>
          </a:p>
        </p:txBody>
      </p:sp>
      <p:pic>
        <p:nvPicPr>
          <p:cNvPr id="44034" name="Picture 2" descr="Resultado de imagen de pines arduino">
            <a:extLst>
              <a:ext uri="{FF2B5EF4-FFF2-40B4-BE49-F238E27FC236}">
                <a16:creationId xmlns:a16="http://schemas.microsoft.com/office/drawing/2014/main" id="{D3E639F8-B017-4D25-B564-F52C0D105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921" r="46402" b="1991"/>
          <a:stretch/>
        </p:blipFill>
        <p:spPr bwMode="auto">
          <a:xfrm>
            <a:off x="582574" y="3308065"/>
            <a:ext cx="1899146" cy="298094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20C5190-5B86-44A0-93F1-835E9F742044}"/>
              </a:ext>
            </a:extLst>
          </p:cNvPr>
          <p:cNvSpPr txBox="1"/>
          <p:nvPr/>
        </p:nvSpPr>
        <p:spPr>
          <a:xfrm>
            <a:off x="2686050" y="3140987"/>
            <a:ext cx="5938836" cy="2031325"/>
          </a:xfrm>
          <a:prstGeom prst="rect">
            <a:avLst/>
          </a:prstGeom>
          <a:noFill/>
        </p:spPr>
        <p:txBody>
          <a:bodyPr wrap="square" rtlCol="0">
            <a:spAutoFit/>
          </a:bodyPr>
          <a:lstStyle/>
          <a:p>
            <a:pPr algn="just"/>
            <a:r>
              <a:rPr lang="es-PE" dirty="0"/>
              <a:t>Se le tiene que decir al Arduino en que modo van a funcionar los pines digitales.</a:t>
            </a:r>
          </a:p>
          <a:p>
            <a:pPr algn="just"/>
            <a:endParaRPr lang="es-PE" dirty="0"/>
          </a:p>
          <a:p>
            <a:pPr algn="just"/>
            <a:r>
              <a:rPr lang="es-PE" dirty="0"/>
              <a:t>Si están en modo salida, estos solo emiten ceros y unos.</a:t>
            </a:r>
          </a:p>
          <a:p>
            <a:pPr algn="just"/>
            <a:endParaRPr lang="es-PE" dirty="0"/>
          </a:p>
          <a:p>
            <a:pPr algn="just"/>
            <a:r>
              <a:rPr lang="es-PE" dirty="0"/>
              <a:t>Si están en modo entrada, estos permiten leer que valor esta el puerto actualmente.</a:t>
            </a:r>
          </a:p>
        </p:txBody>
      </p:sp>
      <p:sp>
        <p:nvSpPr>
          <p:cNvPr id="5" name="Rectángulo 4">
            <a:extLst>
              <a:ext uri="{FF2B5EF4-FFF2-40B4-BE49-F238E27FC236}">
                <a16:creationId xmlns:a16="http://schemas.microsoft.com/office/drawing/2014/main" id="{E8B36375-215F-4AB1-AA4D-F48BD7511966}"/>
              </a:ext>
            </a:extLst>
          </p:cNvPr>
          <p:cNvSpPr/>
          <p:nvPr/>
        </p:nvSpPr>
        <p:spPr>
          <a:xfrm>
            <a:off x="4103600" y="5340711"/>
            <a:ext cx="3185487" cy="461665"/>
          </a:xfrm>
          <a:prstGeom prst="rect">
            <a:avLst/>
          </a:prstGeom>
        </p:spPr>
        <p:txBody>
          <a:bodyPr wrap="none">
            <a:spAutoFit/>
          </a:bodyPr>
          <a:lstStyle/>
          <a:p>
            <a:r>
              <a:rPr lang="es-PE" sz="2400" dirty="0" err="1">
                <a:solidFill>
                  <a:srgbClr val="00B0F0"/>
                </a:solidFill>
              </a:rPr>
              <a:t>pinMode</a:t>
            </a:r>
            <a:r>
              <a:rPr lang="es-PE" sz="2400" dirty="0"/>
              <a:t>(</a:t>
            </a:r>
            <a:r>
              <a:rPr lang="es-PE" sz="2400" dirty="0">
                <a:solidFill>
                  <a:srgbClr val="FF0000"/>
                </a:solidFill>
              </a:rPr>
              <a:t>pin</a:t>
            </a:r>
            <a:r>
              <a:rPr lang="es-PE" sz="2400" dirty="0"/>
              <a:t>, </a:t>
            </a:r>
            <a:r>
              <a:rPr lang="es-PE" sz="2400" dirty="0">
                <a:solidFill>
                  <a:srgbClr val="FFFF00"/>
                </a:solidFill>
              </a:rPr>
              <a:t>OUTPUT</a:t>
            </a:r>
            <a:r>
              <a:rPr lang="es-PE" sz="2400" dirty="0"/>
              <a:t>);</a:t>
            </a:r>
          </a:p>
        </p:txBody>
      </p:sp>
      <p:sp>
        <p:nvSpPr>
          <p:cNvPr id="17" name="Rectángulo 16">
            <a:extLst>
              <a:ext uri="{FF2B5EF4-FFF2-40B4-BE49-F238E27FC236}">
                <a16:creationId xmlns:a16="http://schemas.microsoft.com/office/drawing/2014/main" id="{07CD9A27-0DBF-4D19-9038-8F8C18F63EFC}"/>
              </a:ext>
            </a:extLst>
          </p:cNvPr>
          <p:cNvSpPr/>
          <p:nvPr/>
        </p:nvSpPr>
        <p:spPr>
          <a:xfrm>
            <a:off x="4103600" y="5739942"/>
            <a:ext cx="2909771" cy="461665"/>
          </a:xfrm>
          <a:prstGeom prst="rect">
            <a:avLst/>
          </a:prstGeom>
        </p:spPr>
        <p:txBody>
          <a:bodyPr wrap="none">
            <a:spAutoFit/>
          </a:bodyPr>
          <a:lstStyle/>
          <a:p>
            <a:r>
              <a:rPr lang="es-PE" sz="2400" dirty="0" err="1">
                <a:solidFill>
                  <a:srgbClr val="00B0F0"/>
                </a:solidFill>
              </a:rPr>
              <a:t>pinMode</a:t>
            </a:r>
            <a:r>
              <a:rPr lang="es-PE" sz="2400" dirty="0"/>
              <a:t>(</a:t>
            </a:r>
            <a:r>
              <a:rPr lang="es-PE" sz="2400" dirty="0">
                <a:solidFill>
                  <a:srgbClr val="FF0000"/>
                </a:solidFill>
              </a:rPr>
              <a:t>pin</a:t>
            </a:r>
            <a:r>
              <a:rPr lang="es-PE" sz="2400" dirty="0"/>
              <a:t>, </a:t>
            </a:r>
            <a:r>
              <a:rPr lang="es-PE" sz="2400" dirty="0">
                <a:solidFill>
                  <a:srgbClr val="FFFF00"/>
                </a:solidFill>
              </a:rPr>
              <a:t>INPUT</a:t>
            </a:r>
            <a:r>
              <a:rPr lang="es-PE" sz="2400" dirty="0"/>
              <a:t>);</a:t>
            </a:r>
          </a:p>
        </p:txBody>
      </p:sp>
    </p:spTree>
    <p:extLst>
      <p:ext uri="{BB962C8B-B14F-4D97-AF65-F5344CB8AC3E}">
        <p14:creationId xmlns:p14="http://schemas.microsoft.com/office/powerpoint/2010/main" val="3686182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32</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1408255" y="1764829"/>
            <a:ext cx="6327501" cy="584775"/>
          </a:xfrm>
          <a:prstGeom prst="rect">
            <a:avLst/>
          </a:prstGeom>
          <a:noFill/>
        </p:spPr>
        <p:txBody>
          <a:bodyPr wrap="none" rtlCol="0">
            <a:spAutoFit/>
          </a:bodyPr>
          <a:lstStyle/>
          <a:p>
            <a:pPr algn="ctr"/>
            <a:r>
              <a:rPr lang="es-PE" sz="3200" dirty="0"/>
              <a:t>ESTRUCTURA DE LA PLACA ARDUINO</a:t>
            </a:r>
          </a:p>
        </p:txBody>
      </p:sp>
      <p:sp>
        <p:nvSpPr>
          <p:cNvPr id="13" name="CuadroTexto 12">
            <a:extLst>
              <a:ext uri="{FF2B5EF4-FFF2-40B4-BE49-F238E27FC236}">
                <a16:creationId xmlns:a16="http://schemas.microsoft.com/office/drawing/2014/main" id="{319127FB-A5C2-45F6-B8A0-0C7F7A7366F7}"/>
              </a:ext>
            </a:extLst>
          </p:cNvPr>
          <p:cNvSpPr txBox="1"/>
          <p:nvPr/>
        </p:nvSpPr>
        <p:spPr>
          <a:xfrm>
            <a:off x="178525" y="2598003"/>
            <a:ext cx="3522618" cy="461665"/>
          </a:xfrm>
          <a:prstGeom prst="rect">
            <a:avLst/>
          </a:prstGeom>
        </p:spPr>
        <p:txBody>
          <a:bodyPr wrap="square">
            <a:spAutoFit/>
          </a:bodyPr>
          <a:lstStyle>
            <a:defPPr>
              <a:defRPr lang="en-US"/>
            </a:defPPr>
            <a:lvl1pPr algn="just">
              <a:defRPr sz="2400"/>
            </a:lvl1pPr>
          </a:lstStyle>
          <a:p>
            <a:r>
              <a:rPr lang="es-PE" u="sng" dirty="0"/>
              <a:t>Entradas y salidas digitales</a:t>
            </a:r>
          </a:p>
        </p:txBody>
      </p:sp>
      <p:pic>
        <p:nvPicPr>
          <p:cNvPr id="44034" name="Picture 2" descr="Resultado de imagen de pines arduino">
            <a:extLst>
              <a:ext uri="{FF2B5EF4-FFF2-40B4-BE49-F238E27FC236}">
                <a16:creationId xmlns:a16="http://schemas.microsoft.com/office/drawing/2014/main" id="{D3E639F8-B017-4D25-B564-F52C0D105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921" r="46402" b="1991"/>
          <a:stretch/>
        </p:blipFill>
        <p:spPr bwMode="auto">
          <a:xfrm>
            <a:off x="582574" y="3308065"/>
            <a:ext cx="1899146" cy="298094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20C5190-5B86-44A0-93F1-835E9F742044}"/>
              </a:ext>
            </a:extLst>
          </p:cNvPr>
          <p:cNvSpPr txBox="1"/>
          <p:nvPr/>
        </p:nvSpPr>
        <p:spPr>
          <a:xfrm>
            <a:off x="2686050" y="3140987"/>
            <a:ext cx="5938836" cy="461665"/>
          </a:xfrm>
          <a:prstGeom prst="rect">
            <a:avLst/>
          </a:prstGeom>
          <a:noFill/>
        </p:spPr>
        <p:txBody>
          <a:bodyPr wrap="square" rtlCol="0">
            <a:spAutoFit/>
          </a:bodyPr>
          <a:lstStyle/>
          <a:p>
            <a:pPr algn="just"/>
            <a:r>
              <a:rPr lang="es-PE" sz="2400" dirty="0"/>
              <a:t>Escribir en el puerto digital:</a:t>
            </a:r>
          </a:p>
        </p:txBody>
      </p:sp>
      <p:sp>
        <p:nvSpPr>
          <p:cNvPr id="4" name="Rectángulo 3">
            <a:extLst>
              <a:ext uri="{FF2B5EF4-FFF2-40B4-BE49-F238E27FC236}">
                <a16:creationId xmlns:a16="http://schemas.microsoft.com/office/drawing/2014/main" id="{4C4E3278-06D6-422E-AF8B-F12A61AFAF17}"/>
              </a:ext>
            </a:extLst>
          </p:cNvPr>
          <p:cNvSpPr/>
          <p:nvPr/>
        </p:nvSpPr>
        <p:spPr>
          <a:xfrm>
            <a:off x="3406968" y="3773334"/>
            <a:ext cx="3108415" cy="461665"/>
          </a:xfrm>
          <a:prstGeom prst="rect">
            <a:avLst/>
          </a:prstGeom>
        </p:spPr>
        <p:txBody>
          <a:bodyPr wrap="none">
            <a:spAutoFit/>
          </a:bodyPr>
          <a:lstStyle/>
          <a:p>
            <a:r>
              <a:rPr lang="es-PE" sz="2400" dirty="0" err="1">
                <a:solidFill>
                  <a:srgbClr val="00B0F0"/>
                </a:solidFill>
              </a:rPr>
              <a:t>digitalWrite</a:t>
            </a:r>
            <a:r>
              <a:rPr lang="es-PE" sz="2400" dirty="0">
                <a:solidFill>
                  <a:srgbClr val="00B0F0"/>
                </a:solidFill>
              </a:rPr>
              <a:t>(</a:t>
            </a:r>
            <a:r>
              <a:rPr lang="es-PE" sz="2400" dirty="0">
                <a:solidFill>
                  <a:srgbClr val="FF0000"/>
                </a:solidFill>
              </a:rPr>
              <a:t>pin</a:t>
            </a:r>
            <a:r>
              <a:rPr lang="es-PE" sz="2400" dirty="0">
                <a:solidFill>
                  <a:srgbClr val="00B0F0"/>
                </a:solidFill>
              </a:rPr>
              <a:t>, </a:t>
            </a:r>
            <a:r>
              <a:rPr lang="es-PE" sz="2400" dirty="0">
                <a:solidFill>
                  <a:srgbClr val="FFFF00"/>
                </a:solidFill>
              </a:rPr>
              <a:t>HIGH</a:t>
            </a:r>
            <a:r>
              <a:rPr lang="es-PE" sz="2400" dirty="0">
                <a:solidFill>
                  <a:srgbClr val="00B0F0"/>
                </a:solidFill>
              </a:rPr>
              <a:t>);</a:t>
            </a:r>
          </a:p>
        </p:txBody>
      </p:sp>
      <p:sp>
        <p:nvSpPr>
          <p:cNvPr id="18" name="Rectángulo 17">
            <a:extLst>
              <a:ext uri="{FF2B5EF4-FFF2-40B4-BE49-F238E27FC236}">
                <a16:creationId xmlns:a16="http://schemas.microsoft.com/office/drawing/2014/main" id="{13EEAC2C-183B-4046-B190-2C3B584BD892}"/>
              </a:ext>
            </a:extLst>
          </p:cNvPr>
          <p:cNvSpPr/>
          <p:nvPr/>
        </p:nvSpPr>
        <p:spPr>
          <a:xfrm>
            <a:off x="3406968" y="4863762"/>
            <a:ext cx="3050259" cy="461665"/>
          </a:xfrm>
          <a:prstGeom prst="rect">
            <a:avLst/>
          </a:prstGeom>
        </p:spPr>
        <p:txBody>
          <a:bodyPr wrap="none">
            <a:spAutoFit/>
          </a:bodyPr>
          <a:lstStyle/>
          <a:p>
            <a:r>
              <a:rPr lang="es-PE" sz="2400" dirty="0" err="1">
                <a:solidFill>
                  <a:srgbClr val="00B0F0"/>
                </a:solidFill>
              </a:rPr>
              <a:t>digitalWrite</a:t>
            </a:r>
            <a:r>
              <a:rPr lang="es-PE" sz="2400" dirty="0">
                <a:solidFill>
                  <a:srgbClr val="00B0F0"/>
                </a:solidFill>
              </a:rPr>
              <a:t>(</a:t>
            </a:r>
            <a:r>
              <a:rPr lang="es-PE" sz="2400" dirty="0">
                <a:solidFill>
                  <a:srgbClr val="FF0000"/>
                </a:solidFill>
              </a:rPr>
              <a:t>pin</a:t>
            </a:r>
            <a:r>
              <a:rPr lang="es-PE" sz="2400" dirty="0">
                <a:solidFill>
                  <a:srgbClr val="00B0F0"/>
                </a:solidFill>
              </a:rPr>
              <a:t>, </a:t>
            </a:r>
            <a:r>
              <a:rPr lang="es-PE" sz="2400" dirty="0">
                <a:solidFill>
                  <a:srgbClr val="FFFF00"/>
                </a:solidFill>
              </a:rPr>
              <a:t>LOW</a:t>
            </a:r>
            <a:r>
              <a:rPr lang="es-PE" sz="2400" dirty="0">
                <a:solidFill>
                  <a:srgbClr val="00B0F0"/>
                </a:solidFill>
              </a:rPr>
              <a:t>);</a:t>
            </a:r>
          </a:p>
        </p:txBody>
      </p:sp>
      <p:sp>
        <p:nvSpPr>
          <p:cNvPr id="19" name="Rectángulo 18">
            <a:extLst>
              <a:ext uri="{FF2B5EF4-FFF2-40B4-BE49-F238E27FC236}">
                <a16:creationId xmlns:a16="http://schemas.microsoft.com/office/drawing/2014/main" id="{C2B034AB-66CD-440C-92D4-6AE3AFEF7C30}"/>
              </a:ext>
            </a:extLst>
          </p:cNvPr>
          <p:cNvSpPr/>
          <p:nvPr/>
        </p:nvSpPr>
        <p:spPr>
          <a:xfrm>
            <a:off x="3436046" y="4278123"/>
            <a:ext cx="2608278" cy="461665"/>
          </a:xfrm>
          <a:prstGeom prst="rect">
            <a:avLst/>
          </a:prstGeom>
        </p:spPr>
        <p:txBody>
          <a:bodyPr wrap="none">
            <a:spAutoFit/>
          </a:bodyPr>
          <a:lstStyle/>
          <a:p>
            <a:r>
              <a:rPr lang="es-PE" sz="2400" dirty="0" err="1">
                <a:solidFill>
                  <a:srgbClr val="00B0F0"/>
                </a:solidFill>
              </a:rPr>
              <a:t>digitalWrite</a:t>
            </a:r>
            <a:r>
              <a:rPr lang="es-PE" sz="2400" dirty="0">
                <a:solidFill>
                  <a:srgbClr val="00B0F0"/>
                </a:solidFill>
              </a:rPr>
              <a:t>(</a:t>
            </a:r>
            <a:r>
              <a:rPr lang="es-PE" sz="2400" dirty="0">
                <a:solidFill>
                  <a:srgbClr val="FF0000"/>
                </a:solidFill>
              </a:rPr>
              <a:t>pin</a:t>
            </a:r>
            <a:r>
              <a:rPr lang="es-PE" sz="2400" dirty="0">
                <a:solidFill>
                  <a:srgbClr val="00B0F0"/>
                </a:solidFill>
              </a:rPr>
              <a:t>, </a:t>
            </a:r>
            <a:r>
              <a:rPr lang="es-PE" sz="2400" dirty="0">
                <a:solidFill>
                  <a:srgbClr val="FFFF00"/>
                </a:solidFill>
              </a:rPr>
              <a:t>1</a:t>
            </a:r>
            <a:r>
              <a:rPr lang="es-PE" sz="2400" dirty="0">
                <a:solidFill>
                  <a:srgbClr val="00B0F0"/>
                </a:solidFill>
              </a:rPr>
              <a:t>);</a:t>
            </a:r>
          </a:p>
        </p:txBody>
      </p:sp>
      <p:sp>
        <p:nvSpPr>
          <p:cNvPr id="20" name="Rectángulo 19">
            <a:extLst>
              <a:ext uri="{FF2B5EF4-FFF2-40B4-BE49-F238E27FC236}">
                <a16:creationId xmlns:a16="http://schemas.microsoft.com/office/drawing/2014/main" id="{B32B160E-C419-4FE9-A398-9B18636E22DD}"/>
              </a:ext>
            </a:extLst>
          </p:cNvPr>
          <p:cNvSpPr/>
          <p:nvPr/>
        </p:nvSpPr>
        <p:spPr>
          <a:xfrm>
            <a:off x="3406967" y="5484463"/>
            <a:ext cx="2608278" cy="461665"/>
          </a:xfrm>
          <a:prstGeom prst="rect">
            <a:avLst/>
          </a:prstGeom>
        </p:spPr>
        <p:txBody>
          <a:bodyPr wrap="none">
            <a:spAutoFit/>
          </a:bodyPr>
          <a:lstStyle/>
          <a:p>
            <a:r>
              <a:rPr lang="es-PE" sz="2400" dirty="0" err="1">
                <a:solidFill>
                  <a:srgbClr val="00B0F0"/>
                </a:solidFill>
              </a:rPr>
              <a:t>digitalWrite</a:t>
            </a:r>
            <a:r>
              <a:rPr lang="es-PE" sz="2400" dirty="0">
                <a:solidFill>
                  <a:srgbClr val="00B0F0"/>
                </a:solidFill>
              </a:rPr>
              <a:t>(</a:t>
            </a:r>
            <a:r>
              <a:rPr lang="es-PE" sz="2400" dirty="0">
                <a:solidFill>
                  <a:srgbClr val="FF0000"/>
                </a:solidFill>
              </a:rPr>
              <a:t>pin</a:t>
            </a:r>
            <a:r>
              <a:rPr lang="es-PE" sz="2400" dirty="0">
                <a:solidFill>
                  <a:srgbClr val="00B0F0"/>
                </a:solidFill>
              </a:rPr>
              <a:t>, </a:t>
            </a:r>
            <a:r>
              <a:rPr lang="es-PE" sz="2400" dirty="0">
                <a:solidFill>
                  <a:srgbClr val="FFFF00"/>
                </a:solidFill>
              </a:rPr>
              <a:t>0</a:t>
            </a:r>
            <a:r>
              <a:rPr lang="es-PE" sz="2400" dirty="0">
                <a:solidFill>
                  <a:srgbClr val="00B0F0"/>
                </a:solidFill>
              </a:rPr>
              <a:t>);</a:t>
            </a:r>
          </a:p>
        </p:txBody>
      </p:sp>
    </p:spTree>
    <p:extLst>
      <p:ext uri="{BB962C8B-B14F-4D97-AF65-F5344CB8AC3E}">
        <p14:creationId xmlns:p14="http://schemas.microsoft.com/office/powerpoint/2010/main" val="2275791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33</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1408255" y="1764829"/>
            <a:ext cx="6327501" cy="584775"/>
          </a:xfrm>
          <a:prstGeom prst="rect">
            <a:avLst/>
          </a:prstGeom>
          <a:noFill/>
        </p:spPr>
        <p:txBody>
          <a:bodyPr wrap="none" rtlCol="0">
            <a:spAutoFit/>
          </a:bodyPr>
          <a:lstStyle/>
          <a:p>
            <a:pPr algn="ctr"/>
            <a:r>
              <a:rPr lang="es-PE" sz="3200" dirty="0"/>
              <a:t>ESTRUCTURA DE LA PLACA ARDUINO</a:t>
            </a:r>
          </a:p>
        </p:txBody>
      </p:sp>
      <p:sp>
        <p:nvSpPr>
          <p:cNvPr id="13" name="CuadroTexto 12">
            <a:extLst>
              <a:ext uri="{FF2B5EF4-FFF2-40B4-BE49-F238E27FC236}">
                <a16:creationId xmlns:a16="http://schemas.microsoft.com/office/drawing/2014/main" id="{319127FB-A5C2-45F6-B8A0-0C7F7A7366F7}"/>
              </a:ext>
            </a:extLst>
          </p:cNvPr>
          <p:cNvSpPr txBox="1"/>
          <p:nvPr/>
        </p:nvSpPr>
        <p:spPr>
          <a:xfrm>
            <a:off x="178525" y="2598003"/>
            <a:ext cx="3522618" cy="461665"/>
          </a:xfrm>
          <a:prstGeom prst="rect">
            <a:avLst/>
          </a:prstGeom>
        </p:spPr>
        <p:txBody>
          <a:bodyPr wrap="square">
            <a:spAutoFit/>
          </a:bodyPr>
          <a:lstStyle>
            <a:defPPr>
              <a:defRPr lang="en-US"/>
            </a:defPPr>
            <a:lvl1pPr algn="just">
              <a:defRPr sz="2400"/>
            </a:lvl1pPr>
          </a:lstStyle>
          <a:p>
            <a:r>
              <a:rPr lang="es-PE" u="sng" dirty="0"/>
              <a:t>Entradas y salidas digitales</a:t>
            </a:r>
          </a:p>
        </p:txBody>
      </p:sp>
      <p:pic>
        <p:nvPicPr>
          <p:cNvPr id="44034" name="Picture 2" descr="Resultado de imagen de pines arduino">
            <a:extLst>
              <a:ext uri="{FF2B5EF4-FFF2-40B4-BE49-F238E27FC236}">
                <a16:creationId xmlns:a16="http://schemas.microsoft.com/office/drawing/2014/main" id="{D3E639F8-B017-4D25-B564-F52C0D105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921" r="46402" b="1991"/>
          <a:stretch/>
        </p:blipFill>
        <p:spPr bwMode="auto">
          <a:xfrm>
            <a:off x="582574" y="3308065"/>
            <a:ext cx="1899146" cy="298094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20C5190-5B86-44A0-93F1-835E9F742044}"/>
              </a:ext>
            </a:extLst>
          </p:cNvPr>
          <p:cNvSpPr txBox="1"/>
          <p:nvPr/>
        </p:nvSpPr>
        <p:spPr>
          <a:xfrm>
            <a:off x="2686050" y="3140987"/>
            <a:ext cx="5938836" cy="461665"/>
          </a:xfrm>
          <a:prstGeom prst="rect">
            <a:avLst/>
          </a:prstGeom>
          <a:noFill/>
        </p:spPr>
        <p:txBody>
          <a:bodyPr wrap="square" rtlCol="0">
            <a:spAutoFit/>
          </a:bodyPr>
          <a:lstStyle/>
          <a:p>
            <a:pPr algn="just"/>
            <a:r>
              <a:rPr lang="es-PE" sz="2400" dirty="0"/>
              <a:t>Leer el puerto digital:</a:t>
            </a:r>
          </a:p>
        </p:txBody>
      </p:sp>
      <p:sp>
        <p:nvSpPr>
          <p:cNvPr id="4" name="Rectángulo 3">
            <a:extLst>
              <a:ext uri="{FF2B5EF4-FFF2-40B4-BE49-F238E27FC236}">
                <a16:creationId xmlns:a16="http://schemas.microsoft.com/office/drawing/2014/main" id="{4C4E3278-06D6-422E-AF8B-F12A61AFAF17}"/>
              </a:ext>
            </a:extLst>
          </p:cNvPr>
          <p:cNvSpPr/>
          <p:nvPr/>
        </p:nvSpPr>
        <p:spPr>
          <a:xfrm>
            <a:off x="3406968" y="3773334"/>
            <a:ext cx="3249095" cy="461665"/>
          </a:xfrm>
          <a:prstGeom prst="rect">
            <a:avLst/>
          </a:prstGeom>
        </p:spPr>
        <p:txBody>
          <a:bodyPr wrap="none">
            <a:spAutoFit/>
          </a:bodyPr>
          <a:lstStyle/>
          <a:p>
            <a:r>
              <a:rPr lang="es-PE" sz="2400" dirty="0" err="1"/>
              <a:t>int</a:t>
            </a:r>
            <a:r>
              <a:rPr lang="es-PE" sz="2400" dirty="0"/>
              <a:t> </a:t>
            </a:r>
            <a:r>
              <a:rPr lang="es-PE" sz="2400" dirty="0" err="1"/>
              <a:t>var</a:t>
            </a:r>
            <a:r>
              <a:rPr lang="es-PE" sz="2400" dirty="0"/>
              <a:t>= </a:t>
            </a:r>
            <a:r>
              <a:rPr lang="es-PE" sz="2400" dirty="0" err="1">
                <a:solidFill>
                  <a:srgbClr val="00B0F0"/>
                </a:solidFill>
              </a:rPr>
              <a:t>digitalRead</a:t>
            </a:r>
            <a:r>
              <a:rPr lang="es-PE" sz="2400" dirty="0">
                <a:solidFill>
                  <a:srgbClr val="00B0F0"/>
                </a:solidFill>
              </a:rPr>
              <a:t>(</a:t>
            </a:r>
            <a:r>
              <a:rPr lang="es-PE" sz="2400" dirty="0">
                <a:solidFill>
                  <a:srgbClr val="FF0000"/>
                </a:solidFill>
              </a:rPr>
              <a:t>pin</a:t>
            </a:r>
            <a:r>
              <a:rPr lang="es-PE" sz="2400" dirty="0">
                <a:solidFill>
                  <a:srgbClr val="00B0F0"/>
                </a:solidFill>
              </a:rPr>
              <a:t>);</a:t>
            </a:r>
          </a:p>
        </p:txBody>
      </p:sp>
    </p:spTree>
    <p:extLst>
      <p:ext uri="{BB962C8B-B14F-4D97-AF65-F5344CB8AC3E}">
        <p14:creationId xmlns:p14="http://schemas.microsoft.com/office/powerpoint/2010/main" val="651825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34</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1408255" y="1764829"/>
            <a:ext cx="6327501" cy="584775"/>
          </a:xfrm>
          <a:prstGeom prst="rect">
            <a:avLst/>
          </a:prstGeom>
          <a:noFill/>
        </p:spPr>
        <p:txBody>
          <a:bodyPr wrap="none" rtlCol="0">
            <a:spAutoFit/>
          </a:bodyPr>
          <a:lstStyle/>
          <a:p>
            <a:pPr algn="ctr"/>
            <a:r>
              <a:rPr lang="es-PE" sz="3200" dirty="0"/>
              <a:t>ESTRUCTURA DE LA PLACA ARDUINO</a:t>
            </a:r>
          </a:p>
        </p:txBody>
      </p:sp>
      <p:sp>
        <p:nvSpPr>
          <p:cNvPr id="13" name="CuadroTexto 12">
            <a:extLst>
              <a:ext uri="{FF2B5EF4-FFF2-40B4-BE49-F238E27FC236}">
                <a16:creationId xmlns:a16="http://schemas.microsoft.com/office/drawing/2014/main" id="{319127FB-A5C2-45F6-B8A0-0C7F7A7366F7}"/>
              </a:ext>
            </a:extLst>
          </p:cNvPr>
          <p:cNvSpPr txBox="1"/>
          <p:nvPr/>
        </p:nvSpPr>
        <p:spPr>
          <a:xfrm>
            <a:off x="178525" y="2598003"/>
            <a:ext cx="3522618" cy="461665"/>
          </a:xfrm>
          <a:prstGeom prst="rect">
            <a:avLst/>
          </a:prstGeom>
        </p:spPr>
        <p:txBody>
          <a:bodyPr wrap="square">
            <a:spAutoFit/>
          </a:bodyPr>
          <a:lstStyle>
            <a:defPPr>
              <a:defRPr lang="en-US"/>
            </a:defPPr>
            <a:lvl1pPr algn="just">
              <a:defRPr sz="2400"/>
            </a:lvl1pPr>
          </a:lstStyle>
          <a:p>
            <a:r>
              <a:rPr lang="es-PE" u="sng" dirty="0"/>
              <a:t>Hola mundo en Arduino</a:t>
            </a:r>
          </a:p>
        </p:txBody>
      </p:sp>
      <p:pic>
        <p:nvPicPr>
          <p:cNvPr id="2" name="Imagen 1">
            <a:extLst>
              <a:ext uri="{FF2B5EF4-FFF2-40B4-BE49-F238E27FC236}">
                <a16:creationId xmlns:a16="http://schemas.microsoft.com/office/drawing/2014/main" id="{E8830E35-A85F-4A96-ABB9-8C69621B19FA}"/>
              </a:ext>
            </a:extLst>
          </p:cNvPr>
          <p:cNvPicPr>
            <a:picLocks noChangeAspect="1"/>
          </p:cNvPicPr>
          <p:nvPr/>
        </p:nvPicPr>
        <p:blipFill>
          <a:blip r:embed="rId3"/>
          <a:stretch>
            <a:fillRect/>
          </a:stretch>
        </p:blipFill>
        <p:spPr>
          <a:xfrm>
            <a:off x="4365209" y="2594323"/>
            <a:ext cx="4792294" cy="3200845"/>
          </a:xfrm>
          <a:prstGeom prst="rect">
            <a:avLst/>
          </a:prstGeom>
        </p:spPr>
      </p:pic>
      <p:sp>
        <p:nvSpPr>
          <p:cNvPr id="19" name="CuadroTexto 18">
            <a:extLst>
              <a:ext uri="{FF2B5EF4-FFF2-40B4-BE49-F238E27FC236}">
                <a16:creationId xmlns:a16="http://schemas.microsoft.com/office/drawing/2014/main" id="{2A93C6B1-EE01-4E42-8A6F-26E7055BD369}"/>
              </a:ext>
            </a:extLst>
          </p:cNvPr>
          <p:cNvSpPr txBox="1"/>
          <p:nvPr/>
        </p:nvSpPr>
        <p:spPr>
          <a:xfrm>
            <a:off x="393518" y="3289541"/>
            <a:ext cx="3655968" cy="707886"/>
          </a:xfrm>
          <a:prstGeom prst="rect">
            <a:avLst/>
          </a:prstGeom>
          <a:noFill/>
        </p:spPr>
        <p:txBody>
          <a:bodyPr wrap="square" rtlCol="0">
            <a:spAutoFit/>
          </a:bodyPr>
          <a:lstStyle/>
          <a:p>
            <a:pPr algn="just"/>
            <a:r>
              <a:rPr lang="es-PE" sz="2000" dirty="0"/>
              <a:t>Consiste en encender y apagar un led.</a:t>
            </a:r>
          </a:p>
        </p:txBody>
      </p:sp>
      <p:sp>
        <p:nvSpPr>
          <p:cNvPr id="20" name="CuadroTexto 19">
            <a:extLst>
              <a:ext uri="{FF2B5EF4-FFF2-40B4-BE49-F238E27FC236}">
                <a16:creationId xmlns:a16="http://schemas.microsoft.com/office/drawing/2014/main" id="{0F8B3339-5AB4-4B3F-B49B-AFF9A29A0291}"/>
              </a:ext>
            </a:extLst>
          </p:cNvPr>
          <p:cNvSpPr txBox="1"/>
          <p:nvPr/>
        </p:nvSpPr>
        <p:spPr>
          <a:xfrm>
            <a:off x="393518" y="4191988"/>
            <a:ext cx="3655968" cy="1015663"/>
          </a:xfrm>
          <a:prstGeom prst="rect">
            <a:avLst/>
          </a:prstGeom>
          <a:noFill/>
        </p:spPr>
        <p:txBody>
          <a:bodyPr wrap="square" rtlCol="0">
            <a:spAutoFit/>
          </a:bodyPr>
          <a:lstStyle/>
          <a:p>
            <a:pPr algn="just"/>
            <a:r>
              <a:rPr lang="es-PE" sz="2000" dirty="0"/>
              <a:t>La placa Arduino Uno viene con un led integrado en el pin numero 13.</a:t>
            </a:r>
          </a:p>
        </p:txBody>
      </p:sp>
      <p:sp>
        <p:nvSpPr>
          <p:cNvPr id="21" name="Rectángulo 20">
            <a:extLst>
              <a:ext uri="{FF2B5EF4-FFF2-40B4-BE49-F238E27FC236}">
                <a16:creationId xmlns:a16="http://schemas.microsoft.com/office/drawing/2014/main" id="{0D5671E9-3590-4A14-A463-5D5EF4A64D99}"/>
              </a:ext>
            </a:extLst>
          </p:cNvPr>
          <p:cNvSpPr/>
          <p:nvPr/>
        </p:nvSpPr>
        <p:spPr>
          <a:xfrm>
            <a:off x="393517" y="5402212"/>
            <a:ext cx="3655969" cy="707886"/>
          </a:xfrm>
          <a:prstGeom prst="rect">
            <a:avLst/>
          </a:prstGeom>
        </p:spPr>
        <p:txBody>
          <a:bodyPr wrap="square">
            <a:spAutoFit/>
          </a:bodyPr>
          <a:lstStyle/>
          <a:p>
            <a:pPr algn="just"/>
            <a:r>
              <a:rPr lang="es-PE" sz="2000" dirty="0"/>
              <a:t>&gt;&gt;Cree el programa de la imagen y cárguelo a su placa Arduino. </a:t>
            </a:r>
          </a:p>
        </p:txBody>
      </p:sp>
    </p:spTree>
    <p:extLst>
      <p:ext uri="{BB962C8B-B14F-4D97-AF65-F5344CB8AC3E}">
        <p14:creationId xmlns:p14="http://schemas.microsoft.com/office/powerpoint/2010/main" val="299075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5EA2F969-DD10-49E8-A370-F6E1D2D02186}"/>
              </a:ext>
            </a:extLst>
          </p:cNvPr>
          <p:cNvSpPr/>
          <p:nvPr/>
        </p:nvSpPr>
        <p:spPr>
          <a:xfrm>
            <a:off x="4903046" y="5082972"/>
            <a:ext cx="3943352" cy="412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35</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3673355" y="1708265"/>
            <a:ext cx="2062359" cy="584775"/>
          </a:xfrm>
          <a:prstGeom prst="rect">
            <a:avLst/>
          </a:prstGeom>
          <a:noFill/>
        </p:spPr>
        <p:txBody>
          <a:bodyPr wrap="none" rtlCol="0">
            <a:spAutoFit/>
          </a:bodyPr>
          <a:lstStyle/>
          <a:p>
            <a:r>
              <a:rPr lang="es-PE" sz="3200" dirty="0"/>
              <a:t>MODULO 1</a:t>
            </a:r>
          </a:p>
        </p:txBody>
      </p:sp>
      <p:sp>
        <p:nvSpPr>
          <p:cNvPr id="14" name="CuadroTexto 13">
            <a:extLst>
              <a:ext uri="{FF2B5EF4-FFF2-40B4-BE49-F238E27FC236}">
                <a16:creationId xmlns:a16="http://schemas.microsoft.com/office/drawing/2014/main" id="{1FD67AB9-EB36-456D-80FF-DCB83786B1FD}"/>
              </a:ext>
            </a:extLst>
          </p:cNvPr>
          <p:cNvSpPr txBox="1"/>
          <p:nvPr/>
        </p:nvSpPr>
        <p:spPr>
          <a:xfrm>
            <a:off x="297602" y="2445864"/>
            <a:ext cx="8699863" cy="3785652"/>
          </a:xfrm>
          <a:prstGeom prst="rect">
            <a:avLst/>
          </a:prstGeom>
          <a:noFill/>
        </p:spPr>
        <p:txBody>
          <a:bodyPr wrap="square" numCol="2" rtlCol="0">
            <a:spAutoFit/>
          </a:bodyPr>
          <a:lstStyle/>
          <a:p>
            <a:pPr marL="457200" indent="-457200">
              <a:buFont typeface="+mj-lt"/>
              <a:buAutoNum type="arabicPeriod"/>
            </a:pPr>
            <a:r>
              <a:rPr lang="es-PE" sz="2400" dirty="0">
                <a:latin typeface="Bahnschrift Light Condensed" panose="020B0502040204020203" pitchFamily="34" charset="0"/>
              </a:rPr>
              <a:t>¿Que es Arduino?		</a:t>
            </a:r>
          </a:p>
          <a:p>
            <a:pPr marL="457200" indent="-457200">
              <a:buFont typeface="+mj-lt"/>
              <a:buAutoNum type="arabicPeriod"/>
            </a:pPr>
            <a:r>
              <a:rPr lang="es-PE" sz="2400" dirty="0">
                <a:latin typeface="Bahnschrift Light Condensed" panose="020B0502040204020203" pitchFamily="34" charset="0"/>
              </a:rPr>
              <a:t>Requerimientos para hacer un proyecto en Arduino</a:t>
            </a:r>
          </a:p>
          <a:p>
            <a:pPr marL="457200" indent="-457200">
              <a:buFont typeface="+mj-lt"/>
              <a:buAutoNum type="arabicPeriod"/>
            </a:pPr>
            <a:r>
              <a:rPr lang="es-PE" sz="2400" dirty="0">
                <a:latin typeface="Bahnschrift Light Condensed" panose="020B0502040204020203" pitchFamily="34" charset="0"/>
              </a:rPr>
              <a:t>Electrónica esencial</a:t>
            </a:r>
          </a:p>
          <a:p>
            <a:pPr marL="914400" lvl="1" indent="-457200">
              <a:buFont typeface="Arial" panose="020B0604020202020204" pitchFamily="34" charset="0"/>
              <a:buChar char="•"/>
            </a:pPr>
            <a:r>
              <a:rPr lang="es-PE" sz="2400" dirty="0">
                <a:latin typeface="Bahnschrift Light Condensed" panose="020B0502040204020203" pitchFamily="34" charset="0"/>
              </a:rPr>
              <a:t>Voltaje</a:t>
            </a:r>
          </a:p>
          <a:p>
            <a:pPr marL="914400" lvl="1" indent="-457200">
              <a:buFont typeface="Arial" panose="020B0604020202020204" pitchFamily="34" charset="0"/>
              <a:buChar char="•"/>
            </a:pPr>
            <a:r>
              <a:rPr lang="es-PE" sz="2400" dirty="0">
                <a:latin typeface="Bahnschrift Light Condensed" panose="020B0502040204020203" pitchFamily="34" charset="0"/>
              </a:rPr>
              <a:t>Corriente</a:t>
            </a:r>
          </a:p>
          <a:p>
            <a:pPr marL="914400" lvl="1" indent="-457200">
              <a:buFont typeface="Arial" panose="020B0604020202020204" pitchFamily="34" charset="0"/>
              <a:buChar char="•"/>
            </a:pPr>
            <a:r>
              <a:rPr lang="es-PE" sz="2400" dirty="0">
                <a:latin typeface="Bahnschrift Light Condensed" panose="020B0502040204020203" pitchFamily="34" charset="0"/>
              </a:rPr>
              <a:t>Resistencia</a:t>
            </a:r>
          </a:p>
          <a:p>
            <a:pPr marL="914400" lvl="1" indent="-457200">
              <a:buFont typeface="Arial" panose="020B0604020202020204" pitchFamily="34" charset="0"/>
              <a:buChar char="•"/>
            </a:pPr>
            <a:r>
              <a:rPr lang="es-PE" sz="2400" dirty="0">
                <a:latin typeface="Bahnschrift Light Condensed" panose="020B0502040204020203" pitchFamily="34" charset="0"/>
              </a:rPr>
              <a:t>Ley de Ohm</a:t>
            </a:r>
          </a:p>
          <a:p>
            <a:pPr marL="457200" indent="-457200">
              <a:buFont typeface="+mj-lt"/>
              <a:buAutoNum type="arabicPeriod"/>
            </a:pPr>
            <a:r>
              <a:rPr lang="es-PE" sz="2400" dirty="0">
                <a:latin typeface="Bahnschrift Light Condensed" panose="020B0502040204020203" pitchFamily="34" charset="0"/>
              </a:rPr>
              <a:t>Programación básica</a:t>
            </a:r>
          </a:p>
          <a:p>
            <a:pPr marL="914400" lvl="1" indent="-457200">
              <a:buFont typeface="Arial" panose="020B0604020202020204" pitchFamily="34" charset="0"/>
              <a:buChar char="•"/>
            </a:pPr>
            <a:r>
              <a:rPr lang="es-PE" sz="2400" dirty="0">
                <a:latin typeface="Bahnschrift Light Condensed" panose="020B0502040204020203" pitchFamily="34" charset="0"/>
              </a:rPr>
              <a:t>Hola mundo!</a:t>
            </a:r>
          </a:p>
          <a:p>
            <a:pPr marL="914400" lvl="1" indent="-457200">
              <a:buFont typeface="Arial" panose="020B0604020202020204" pitchFamily="34" charset="0"/>
              <a:buChar char="•"/>
            </a:pPr>
            <a:r>
              <a:rPr lang="es-PE" sz="2400" dirty="0">
                <a:latin typeface="Bahnschrift Light Condensed" panose="020B0502040204020203" pitchFamily="34" charset="0"/>
              </a:rPr>
              <a:t>Sentencia  Si … Entonces</a:t>
            </a:r>
          </a:p>
          <a:p>
            <a:pPr marL="457200" indent="-457200">
              <a:buFont typeface="+mj-lt"/>
              <a:buAutoNum type="arabicPeriod"/>
            </a:pPr>
            <a:r>
              <a:rPr lang="es-PE" sz="2400" dirty="0">
                <a:latin typeface="Bahnschrift Light Condensed" panose="020B0502040204020203" pitchFamily="34" charset="0"/>
              </a:rPr>
              <a:t>Reconocimiento del Protoboard</a:t>
            </a:r>
          </a:p>
          <a:p>
            <a:pPr marL="457200" indent="-457200">
              <a:buFont typeface="+mj-lt"/>
              <a:buAutoNum type="arabicPeriod"/>
            </a:pPr>
            <a:r>
              <a:rPr lang="es-PE" sz="2400" dirty="0">
                <a:latin typeface="Bahnschrift Light Condensed" panose="020B0502040204020203" pitchFamily="34" charset="0"/>
              </a:rPr>
              <a:t>Estructura de la placa Arduino</a:t>
            </a:r>
          </a:p>
          <a:p>
            <a:pPr marL="914400" lvl="1" indent="-457200">
              <a:buFont typeface="Arial" panose="020B0604020202020204" pitchFamily="34" charset="0"/>
              <a:buChar char="•"/>
            </a:pPr>
            <a:r>
              <a:rPr lang="es-PE" sz="2400" dirty="0">
                <a:latin typeface="Bahnschrift Light Condensed" panose="020B0502040204020203" pitchFamily="34" charset="0"/>
              </a:rPr>
              <a:t>Instalación del IDE Arduino</a:t>
            </a:r>
          </a:p>
          <a:p>
            <a:pPr marL="914400" lvl="1" indent="-457200">
              <a:buFont typeface="Arial" panose="020B0604020202020204" pitchFamily="34" charset="0"/>
              <a:buChar char="•"/>
            </a:pPr>
            <a:r>
              <a:rPr lang="es-PE" sz="2400" dirty="0">
                <a:latin typeface="Bahnschrift Light Condensed" panose="020B0502040204020203" pitchFamily="34" charset="0"/>
              </a:rPr>
              <a:t>1 y 0 digital</a:t>
            </a:r>
          </a:p>
          <a:p>
            <a:pPr marL="914400" lvl="1" indent="-457200">
              <a:buFont typeface="Arial" panose="020B0604020202020204" pitchFamily="34" charset="0"/>
              <a:buChar char="•"/>
            </a:pPr>
            <a:r>
              <a:rPr lang="es-PE" sz="2400" dirty="0">
                <a:latin typeface="Bahnschrift Light Condensed" panose="020B0502040204020203" pitchFamily="34" charset="0"/>
              </a:rPr>
              <a:t>Entradas y salidas digitales</a:t>
            </a:r>
          </a:p>
          <a:p>
            <a:pPr marL="914400" lvl="1" indent="-457200">
              <a:buFont typeface="Arial" panose="020B0604020202020204" pitchFamily="34" charset="0"/>
              <a:buChar char="•"/>
            </a:pPr>
            <a:r>
              <a:rPr lang="es-PE" sz="2400" dirty="0">
                <a:latin typeface="Bahnschrift Light Condensed" panose="020B0502040204020203" pitchFamily="34" charset="0"/>
              </a:rPr>
              <a:t>Hola mundo en Arduino</a:t>
            </a:r>
          </a:p>
          <a:p>
            <a:pPr marL="457200" indent="-457200">
              <a:buFont typeface="+mj-lt"/>
              <a:buAutoNum type="arabicPeriod"/>
            </a:pPr>
            <a:r>
              <a:rPr lang="es-PE" sz="2400" dirty="0">
                <a:latin typeface="Bahnschrift Light Condensed" panose="020B0502040204020203" pitchFamily="34" charset="0"/>
              </a:rPr>
              <a:t>Proyecto de Luces Auto Fantástico</a:t>
            </a:r>
          </a:p>
        </p:txBody>
      </p:sp>
    </p:spTree>
    <p:extLst>
      <p:ext uri="{BB962C8B-B14F-4D97-AF65-F5344CB8AC3E}">
        <p14:creationId xmlns:p14="http://schemas.microsoft.com/office/powerpoint/2010/main" val="3535792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36</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2366630" y="1764829"/>
            <a:ext cx="4410759" cy="584775"/>
          </a:xfrm>
          <a:prstGeom prst="rect">
            <a:avLst/>
          </a:prstGeom>
          <a:noFill/>
        </p:spPr>
        <p:txBody>
          <a:bodyPr wrap="none" rtlCol="0">
            <a:spAutoFit/>
          </a:bodyPr>
          <a:lstStyle/>
          <a:p>
            <a:pPr algn="ctr"/>
            <a:r>
              <a:rPr lang="es-PE" sz="3200" dirty="0"/>
              <a:t>LUCES AUTO FANTASTICO</a:t>
            </a:r>
          </a:p>
        </p:txBody>
      </p:sp>
      <p:pic>
        <p:nvPicPr>
          <p:cNvPr id="5" name="Imagen 4">
            <a:extLst>
              <a:ext uri="{FF2B5EF4-FFF2-40B4-BE49-F238E27FC236}">
                <a16:creationId xmlns:a16="http://schemas.microsoft.com/office/drawing/2014/main" id="{3589AC0D-9861-432F-907B-999D29ACF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7" y="3713716"/>
            <a:ext cx="2510060" cy="1589362"/>
          </a:xfrm>
          <a:prstGeom prst="rect">
            <a:avLst/>
          </a:prstGeom>
        </p:spPr>
      </p:pic>
      <p:pic>
        <p:nvPicPr>
          <p:cNvPr id="16" name="Imagen 15">
            <a:extLst>
              <a:ext uri="{FF2B5EF4-FFF2-40B4-BE49-F238E27FC236}">
                <a16:creationId xmlns:a16="http://schemas.microsoft.com/office/drawing/2014/main" id="{25713A60-69D1-4766-A126-258FDA3F5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7990" y="2626745"/>
            <a:ext cx="6096000" cy="3438525"/>
          </a:xfrm>
          <a:prstGeom prst="rect">
            <a:avLst/>
          </a:prstGeom>
        </p:spPr>
      </p:pic>
    </p:spTree>
    <p:extLst>
      <p:ext uri="{BB962C8B-B14F-4D97-AF65-F5344CB8AC3E}">
        <p14:creationId xmlns:p14="http://schemas.microsoft.com/office/powerpoint/2010/main" val="3527650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37</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2366630" y="1764829"/>
            <a:ext cx="4410759" cy="584775"/>
          </a:xfrm>
          <a:prstGeom prst="rect">
            <a:avLst/>
          </a:prstGeom>
          <a:noFill/>
        </p:spPr>
        <p:txBody>
          <a:bodyPr wrap="none" rtlCol="0">
            <a:spAutoFit/>
          </a:bodyPr>
          <a:lstStyle/>
          <a:p>
            <a:pPr algn="ctr"/>
            <a:r>
              <a:rPr lang="es-PE" sz="3200" dirty="0"/>
              <a:t>LUCES AUTO FANTASTICO</a:t>
            </a:r>
          </a:p>
        </p:txBody>
      </p:sp>
      <p:pic>
        <p:nvPicPr>
          <p:cNvPr id="3" name="Imagen 2">
            <a:extLst>
              <a:ext uri="{FF2B5EF4-FFF2-40B4-BE49-F238E27FC236}">
                <a16:creationId xmlns:a16="http://schemas.microsoft.com/office/drawing/2014/main" id="{27EFE252-A864-455C-9237-08F0B60F5DCB}"/>
              </a:ext>
            </a:extLst>
          </p:cNvPr>
          <p:cNvPicPr>
            <a:picLocks noChangeAspect="1"/>
          </p:cNvPicPr>
          <p:nvPr/>
        </p:nvPicPr>
        <p:blipFill>
          <a:blip r:embed="rId3"/>
          <a:stretch>
            <a:fillRect/>
          </a:stretch>
        </p:blipFill>
        <p:spPr>
          <a:xfrm>
            <a:off x="2021434" y="2468822"/>
            <a:ext cx="5248275" cy="3686175"/>
          </a:xfrm>
          <a:prstGeom prst="rect">
            <a:avLst/>
          </a:prstGeom>
        </p:spPr>
      </p:pic>
    </p:spTree>
    <p:extLst>
      <p:ext uri="{BB962C8B-B14F-4D97-AF65-F5344CB8AC3E}">
        <p14:creationId xmlns:p14="http://schemas.microsoft.com/office/powerpoint/2010/main" val="2978566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38</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2366630" y="1764829"/>
            <a:ext cx="4410759" cy="584775"/>
          </a:xfrm>
          <a:prstGeom prst="rect">
            <a:avLst/>
          </a:prstGeom>
          <a:noFill/>
        </p:spPr>
        <p:txBody>
          <a:bodyPr wrap="none" rtlCol="0">
            <a:spAutoFit/>
          </a:bodyPr>
          <a:lstStyle/>
          <a:p>
            <a:pPr algn="ctr"/>
            <a:r>
              <a:rPr lang="es-PE" sz="3200" dirty="0"/>
              <a:t>LUCES AUTO FANTASTICO</a:t>
            </a:r>
          </a:p>
        </p:txBody>
      </p:sp>
      <p:pic>
        <p:nvPicPr>
          <p:cNvPr id="2" name="Imagen 1">
            <a:extLst>
              <a:ext uri="{FF2B5EF4-FFF2-40B4-BE49-F238E27FC236}">
                <a16:creationId xmlns:a16="http://schemas.microsoft.com/office/drawing/2014/main" id="{C48C3217-0B74-42C5-891B-5DB7EB3EE119}"/>
              </a:ext>
            </a:extLst>
          </p:cNvPr>
          <p:cNvPicPr>
            <a:picLocks noChangeAspect="1"/>
          </p:cNvPicPr>
          <p:nvPr/>
        </p:nvPicPr>
        <p:blipFill>
          <a:blip r:embed="rId3"/>
          <a:stretch>
            <a:fillRect/>
          </a:stretch>
        </p:blipFill>
        <p:spPr>
          <a:xfrm>
            <a:off x="4075883" y="2719848"/>
            <a:ext cx="3857625" cy="3257550"/>
          </a:xfrm>
          <a:prstGeom prst="rect">
            <a:avLst/>
          </a:prstGeom>
        </p:spPr>
      </p:pic>
      <p:sp>
        <p:nvSpPr>
          <p:cNvPr id="3" name="CuadroTexto 2">
            <a:extLst>
              <a:ext uri="{FF2B5EF4-FFF2-40B4-BE49-F238E27FC236}">
                <a16:creationId xmlns:a16="http://schemas.microsoft.com/office/drawing/2014/main" id="{9558870C-497C-44F7-83EA-E6A8B56DEB32}"/>
              </a:ext>
            </a:extLst>
          </p:cNvPr>
          <p:cNvSpPr txBox="1"/>
          <p:nvPr/>
        </p:nvSpPr>
        <p:spPr>
          <a:xfrm>
            <a:off x="287827" y="3865472"/>
            <a:ext cx="3364960" cy="369332"/>
          </a:xfrm>
          <a:prstGeom prst="rect">
            <a:avLst/>
          </a:prstGeom>
          <a:noFill/>
        </p:spPr>
        <p:txBody>
          <a:bodyPr wrap="none" rtlCol="0">
            <a:spAutoFit/>
          </a:bodyPr>
          <a:lstStyle/>
          <a:p>
            <a:r>
              <a:rPr lang="es-PE" dirty="0"/>
              <a:t>FUNCIONAMIENTO DE UN BOTON</a:t>
            </a:r>
          </a:p>
        </p:txBody>
      </p:sp>
    </p:spTree>
    <p:extLst>
      <p:ext uri="{BB962C8B-B14F-4D97-AF65-F5344CB8AC3E}">
        <p14:creationId xmlns:p14="http://schemas.microsoft.com/office/powerpoint/2010/main" val="3213344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39</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2366630" y="1764829"/>
            <a:ext cx="4410759" cy="584775"/>
          </a:xfrm>
          <a:prstGeom prst="rect">
            <a:avLst/>
          </a:prstGeom>
          <a:noFill/>
        </p:spPr>
        <p:txBody>
          <a:bodyPr wrap="none" rtlCol="0">
            <a:spAutoFit/>
          </a:bodyPr>
          <a:lstStyle/>
          <a:p>
            <a:pPr algn="ctr"/>
            <a:r>
              <a:rPr lang="es-PE" sz="3200" dirty="0"/>
              <a:t>LUCES AUTO FANTASTICO</a:t>
            </a:r>
          </a:p>
        </p:txBody>
      </p:sp>
      <p:pic>
        <p:nvPicPr>
          <p:cNvPr id="2" name="Imagen 1">
            <a:extLst>
              <a:ext uri="{FF2B5EF4-FFF2-40B4-BE49-F238E27FC236}">
                <a16:creationId xmlns:a16="http://schemas.microsoft.com/office/drawing/2014/main" id="{5070D347-11F3-44D2-A4C5-7BEC8D06FA81}"/>
              </a:ext>
            </a:extLst>
          </p:cNvPr>
          <p:cNvPicPr>
            <a:picLocks noChangeAspect="1"/>
          </p:cNvPicPr>
          <p:nvPr/>
        </p:nvPicPr>
        <p:blipFill>
          <a:blip r:embed="rId3"/>
          <a:stretch>
            <a:fillRect/>
          </a:stretch>
        </p:blipFill>
        <p:spPr>
          <a:xfrm>
            <a:off x="3091543" y="2483596"/>
            <a:ext cx="6052457" cy="3539148"/>
          </a:xfrm>
          <a:prstGeom prst="rect">
            <a:avLst/>
          </a:prstGeom>
        </p:spPr>
      </p:pic>
      <p:sp>
        <p:nvSpPr>
          <p:cNvPr id="13" name="CuadroTexto 12">
            <a:extLst>
              <a:ext uri="{FF2B5EF4-FFF2-40B4-BE49-F238E27FC236}">
                <a16:creationId xmlns:a16="http://schemas.microsoft.com/office/drawing/2014/main" id="{12E21F26-37EF-489E-8F18-828213745153}"/>
              </a:ext>
            </a:extLst>
          </p:cNvPr>
          <p:cNvSpPr txBox="1"/>
          <p:nvPr/>
        </p:nvSpPr>
        <p:spPr>
          <a:xfrm>
            <a:off x="287827" y="3865472"/>
            <a:ext cx="2587183" cy="369332"/>
          </a:xfrm>
          <a:prstGeom prst="rect">
            <a:avLst/>
          </a:prstGeom>
          <a:noFill/>
        </p:spPr>
        <p:txBody>
          <a:bodyPr wrap="none" rtlCol="0">
            <a:spAutoFit/>
          </a:bodyPr>
          <a:lstStyle/>
          <a:p>
            <a:r>
              <a:rPr lang="es-PE" dirty="0"/>
              <a:t>CONEXIÓN DE UN BOTON</a:t>
            </a:r>
          </a:p>
        </p:txBody>
      </p:sp>
    </p:spTree>
    <p:extLst>
      <p:ext uri="{BB962C8B-B14F-4D97-AF65-F5344CB8AC3E}">
        <p14:creationId xmlns:p14="http://schemas.microsoft.com/office/powerpoint/2010/main" val="1489664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4</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900516" y="1729510"/>
            <a:ext cx="3494033" cy="584775"/>
          </a:xfrm>
          <a:prstGeom prst="rect">
            <a:avLst/>
          </a:prstGeom>
          <a:noFill/>
        </p:spPr>
        <p:txBody>
          <a:bodyPr wrap="none" rtlCol="0">
            <a:spAutoFit/>
          </a:bodyPr>
          <a:lstStyle/>
          <a:p>
            <a:r>
              <a:rPr lang="es-PE" sz="3200" dirty="0"/>
              <a:t>¿QUE ES ARDUINO?</a:t>
            </a:r>
          </a:p>
        </p:txBody>
      </p:sp>
      <p:pic>
        <p:nvPicPr>
          <p:cNvPr id="16" name="Imagen 15">
            <a:extLst>
              <a:ext uri="{FF2B5EF4-FFF2-40B4-BE49-F238E27FC236}">
                <a16:creationId xmlns:a16="http://schemas.microsoft.com/office/drawing/2014/main" id="{5D4805D4-E196-4349-B0C5-39F944D6FFA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8690" l="9890" r="89973">
                        <a14:foregroundMark x1="14698" y1="64629" x2="18956" y2="72926"/>
                        <a14:foregroundMark x1="12912" y1="62664" x2="12912" y2="54803"/>
                        <a14:foregroundMark x1="11676" y1="54367" x2="11676" y2="54367"/>
                      </a14:backgroundRemoval>
                    </a14:imgEffect>
                  </a14:imgLayer>
                </a14:imgProps>
              </a:ext>
              <a:ext uri="{28A0092B-C50C-407E-A947-70E740481C1C}">
                <a14:useLocalDpi xmlns:a14="http://schemas.microsoft.com/office/drawing/2010/main" val="0"/>
              </a:ext>
            </a:extLst>
          </a:blip>
          <a:stretch>
            <a:fillRect/>
          </a:stretch>
        </p:blipFill>
        <p:spPr>
          <a:xfrm>
            <a:off x="-546625" y="2506993"/>
            <a:ext cx="4811477" cy="3027001"/>
          </a:xfrm>
          <a:prstGeom prst="rect">
            <a:avLst/>
          </a:prstGeom>
        </p:spPr>
      </p:pic>
      <p:sp>
        <p:nvSpPr>
          <p:cNvPr id="4" name="Rectángulo 3">
            <a:extLst>
              <a:ext uri="{FF2B5EF4-FFF2-40B4-BE49-F238E27FC236}">
                <a16:creationId xmlns:a16="http://schemas.microsoft.com/office/drawing/2014/main" id="{A01AC9B9-9D6D-4826-82C5-D1D138AC4F5B}"/>
              </a:ext>
            </a:extLst>
          </p:cNvPr>
          <p:cNvSpPr/>
          <p:nvPr/>
        </p:nvSpPr>
        <p:spPr>
          <a:xfrm>
            <a:off x="3943350" y="2899307"/>
            <a:ext cx="4572000" cy="2308324"/>
          </a:xfrm>
          <a:prstGeom prst="rect">
            <a:avLst/>
          </a:prstGeom>
        </p:spPr>
        <p:txBody>
          <a:bodyPr>
            <a:spAutoFit/>
          </a:bodyPr>
          <a:lstStyle/>
          <a:p>
            <a:pPr algn="just"/>
            <a:r>
              <a:rPr lang="es-ES" sz="2400" dirty="0"/>
              <a:t>Arduino es una plataforma de creación de electrónica de código abierto, la cual está basada en hardware y software libre, flexible y fácil de utilizar para los creadores y desarrolladores</a:t>
            </a:r>
            <a:endParaRPr lang="es-PE" sz="2400" dirty="0"/>
          </a:p>
        </p:txBody>
      </p:sp>
    </p:spTree>
    <p:extLst>
      <p:ext uri="{BB962C8B-B14F-4D97-AF65-F5344CB8AC3E}">
        <p14:creationId xmlns:p14="http://schemas.microsoft.com/office/powerpoint/2010/main" val="594890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40</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2366630" y="1764829"/>
            <a:ext cx="4410759" cy="584775"/>
          </a:xfrm>
          <a:prstGeom prst="rect">
            <a:avLst/>
          </a:prstGeom>
          <a:noFill/>
        </p:spPr>
        <p:txBody>
          <a:bodyPr wrap="none" rtlCol="0">
            <a:spAutoFit/>
          </a:bodyPr>
          <a:lstStyle/>
          <a:p>
            <a:pPr algn="ctr"/>
            <a:r>
              <a:rPr lang="es-PE" sz="3200" dirty="0"/>
              <a:t>LUCES AUTO FANTASTICO</a:t>
            </a:r>
          </a:p>
        </p:txBody>
      </p:sp>
      <p:pic>
        <p:nvPicPr>
          <p:cNvPr id="49154" name="Picture 2" descr="Resultado de imagen de for arduino">
            <a:extLst>
              <a:ext uri="{FF2B5EF4-FFF2-40B4-BE49-F238E27FC236}">
                <a16:creationId xmlns:a16="http://schemas.microsoft.com/office/drawing/2014/main" id="{B978E2DF-004B-40E3-A3A3-308ECD9E8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50" y="2600480"/>
            <a:ext cx="6216306" cy="3555883"/>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AEE4BFA1-C271-43E2-86D1-22F7925DD70B}"/>
              </a:ext>
            </a:extLst>
          </p:cNvPr>
          <p:cNvSpPr txBox="1"/>
          <p:nvPr/>
        </p:nvSpPr>
        <p:spPr>
          <a:xfrm>
            <a:off x="628650" y="3640183"/>
            <a:ext cx="1224566" cy="369332"/>
          </a:xfrm>
          <a:prstGeom prst="rect">
            <a:avLst/>
          </a:prstGeom>
          <a:noFill/>
        </p:spPr>
        <p:txBody>
          <a:bodyPr wrap="none" rtlCol="0">
            <a:spAutoFit/>
          </a:bodyPr>
          <a:lstStyle/>
          <a:p>
            <a:r>
              <a:rPr lang="es-PE" dirty="0"/>
              <a:t>BUCLE FOR</a:t>
            </a:r>
          </a:p>
        </p:txBody>
      </p:sp>
    </p:spTree>
    <p:extLst>
      <p:ext uri="{BB962C8B-B14F-4D97-AF65-F5344CB8AC3E}">
        <p14:creationId xmlns:p14="http://schemas.microsoft.com/office/powerpoint/2010/main" val="153975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41</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2366630" y="1764829"/>
            <a:ext cx="4410759" cy="584775"/>
          </a:xfrm>
          <a:prstGeom prst="rect">
            <a:avLst/>
          </a:prstGeom>
          <a:noFill/>
        </p:spPr>
        <p:txBody>
          <a:bodyPr wrap="none" rtlCol="0">
            <a:spAutoFit/>
          </a:bodyPr>
          <a:lstStyle/>
          <a:p>
            <a:pPr algn="ctr"/>
            <a:r>
              <a:rPr lang="es-PE" sz="3200" dirty="0"/>
              <a:t>LUCES AUTO FANTASTICO</a:t>
            </a:r>
          </a:p>
        </p:txBody>
      </p:sp>
      <p:pic>
        <p:nvPicPr>
          <p:cNvPr id="3" name="Imagen 2">
            <a:extLst>
              <a:ext uri="{FF2B5EF4-FFF2-40B4-BE49-F238E27FC236}">
                <a16:creationId xmlns:a16="http://schemas.microsoft.com/office/drawing/2014/main" id="{41074483-3D04-4BF5-AB0C-CBF7751EA525}"/>
              </a:ext>
            </a:extLst>
          </p:cNvPr>
          <p:cNvPicPr>
            <a:picLocks noChangeAspect="1"/>
          </p:cNvPicPr>
          <p:nvPr/>
        </p:nvPicPr>
        <p:blipFill>
          <a:blip r:embed="rId3"/>
          <a:stretch>
            <a:fillRect/>
          </a:stretch>
        </p:blipFill>
        <p:spPr>
          <a:xfrm>
            <a:off x="4571999" y="2349604"/>
            <a:ext cx="3796662" cy="3939790"/>
          </a:xfrm>
          <a:prstGeom prst="rect">
            <a:avLst/>
          </a:prstGeom>
        </p:spPr>
      </p:pic>
      <p:sp>
        <p:nvSpPr>
          <p:cNvPr id="13" name="Rectángulo 12">
            <a:extLst>
              <a:ext uri="{FF2B5EF4-FFF2-40B4-BE49-F238E27FC236}">
                <a16:creationId xmlns:a16="http://schemas.microsoft.com/office/drawing/2014/main" id="{085D3D6D-2079-45DA-8D2D-AEDD08643631}"/>
              </a:ext>
            </a:extLst>
          </p:cNvPr>
          <p:cNvSpPr/>
          <p:nvPr/>
        </p:nvSpPr>
        <p:spPr>
          <a:xfrm>
            <a:off x="463185" y="3657779"/>
            <a:ext cx="3655969" cy="1323439"/>
          </a:xfrm>
          <a:prstGeom prst="rect">
            <a:avLst/>
          </a:prstGeom>
        </p:spPr>
        <p:txBody>
          <a:bodyPr wrap="square">
            <a:spAutoFit/>
          </a:bodyPr>
          <a:lstStyle/>
          <a:p>
            <a:pPr algn="just"/>
            <a:r>
              <a:rPr lang="es-PE" sz="2000" dirty="0"/>
              <a:t>&gt;&gt;En la función  </a:t>
            </a:r>
            <a:r>
              <a:rPr lang="es-PE" sz="2000" dirty="0" err="1"/>
              <a:t>void</a:t>
            </a:r>
            <a:r>
              <a:rPr lang="es-PE" sz="2000" dirty="0"/>
              <a:t> </a:t>
            </a:r>
            <a:r>
              <a:rPr lang="es-PE" sz="2000" dirty="0" err="1"/>
              <a:t>setup</a:t>
            </a:r>
            <a:r>
              <a:rPr lang="es-PE" sz="2000" dirty="0"/>
              <a:t>(), configure los pines del 0 al 11 como salidas. Y el pin 12 como entrada.</a:t>
            </a:r>
          </a:p>
        </p:txBody>
      </p:sp>
    </p:spTree>
    <p:extLst>
      <p:ext uri="{BB962C8B-B14F-4D97-AF65-F5344CB8AC3E}">
        <p14:creationId xmlns:p14="http://schemas.microsoft.com/office/powerpoint/2010/main" val="2940594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42</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2" name="CuadroTexto 11">
            <a:extLst>
              <a:ext uri="{FF2B5EF4-FFF2-40B4-BE49-F238E27FC236}">
                <a16:creationId xmlns:a16="http://schemas.microsoft.com/office/drawing/2014/main" id="{F4FC298E-54EF-43D3-890E-7BCC41FB97B9}"/>
              </a:ext>
            </a:extLst>
          </p:cNvPr>
          <p:cNvSpPr txBox="1"/>
          <p:nvPr/>
        </p:nvSpPr>
        <p:spPr>
          <a:xfrm>
            <a:off x="2366630" y="1764829"/>
            <a:ext cx="4410759" cy="584775"/>
          </a:xfrm>
          <a:prstGeom prst="rect">
            <a:avLst/>
          </a:prstGeom>
          <a:noFill/>
        </p:spPr>
        <p:txBody>
          <a:bodyPr wrap="none" rtlCol="0">
            <a:spAutoFit/>
          </a:bodyPr>
          <a:lstStyle/>
          <a:p>
            <a:pPr algn="ctr"/>
            <a:r>
              <a:rPr lang="es-PE" sz="3200" dirty="0"/>
              <a:t>LUCES AUTO FANTASTICO</a:t>
            </a:r>
          </a:p>
        </p:txBody>
      </p:sp>
      <p:pic>
        <p:nvPicPr>
          <p:cNvPr id="2" name="Imagen 1">
            <a:extLst>
              <a:ext uri="{FF2B5EF4-FFF2-40B4-BE49-F238E27FC236}">
                <a16:creationId xmlns:a16="http://schemas.microsoft.com/office/drawing/2014/main" id="{A9847C3C-567A-44BB-9AFA-7783B459672D}"/>
              </a:ext>
            </a:extLst>
          </p:cNvPr>
          <p:cNvPicPr>
            <a:picLocks noChangeAspect="1"/>
          </p:cNvPicPr>
          <p:nvPr/>
        </p:nvPicPr>
        <p:blipFill>
          <a:blip r:embed="rId3"/>
          <a:stretch>
            <a:fillRect/>
          </a:stretch>
        </p:blipFill>
        <p:spPr>
          <a:xfrm>
            <a:off x="4778583" y="2358311"/>
            <a:ext cx="2827537" cy="3940795"/>
          </a:xfrm>
          <a:prstGeom prst="rect">
            <a:avLst/>
          </a:prstGeom>
        </p:spPr>
      </p:pic>
      <p:sp>
        <p:nvSpPr>
          <p:cNvPr id="13" name="Rectángulo 12">
            <a:extLst>
              <a:ext uri="{FF2B5EF4-FFF2-40B4-BE49-F238E27FC236}">
                <a16:creationId xmlns:a16="http://schemas.microsoft.com/office/drawing/2014/main" id="{9296F084-C25D-43BA-BFF5-EA3BF8167907}"/>
              </a:ext>
            </a:extLst>
          </p:cNvPr>
          <p:cNvSpPr/>
          <p:nvPr/>
        </p:nvSpPr>
        <p:spPr>
          <a:xfrm>
            <a:off x="471894" y="2673188"/>
            <a:ext cx="3655969" cy="1323439"/>
          </a:xfrm>
          <a:prstGeom prst="rect">
            <a:avLst/>
          </a:prstGeom>
        </p:spPr>
        <p:txBody>
          <a:bodyPr wrap="square">
            <a:spAutoFit/>
          </a:bodyPr>
          <a:lstStyle/>
          <a:p>
            <a:pPr algn="just"/>
            <a:r>
              <a:rPr lang="es-PE" sz="2000" dirty="0"/>
              <a:t>&gt;&gt;En la función </a:t>
            </a:r>
            <a:r>
              <a:rPr lang="es-PE" sz="2000" dirty="0" err="1"/>
              <a:t>void</a:t>
            </a:r>
            <a:r>
              <a:rPr lang="es-PE" sz="2000" dirty="0"/>
              <a:t> </a:t>
            </a:r>
            <a:r>
              <a:rPr lang="es-PE" sz="2000" dirty="0" err="1"/>
              <a:t>loop</a:t>
            </a:r>
            <a:r>
              <a:rPr lang="es-PE" sz="2000" dirty="0"/>
              <a:t>(), lea el pin 12, donde esta conectado el </a:t>
            </a:r>
            <a:r>
              <a:rPr lang="es-PE" sz="2000" dirty="0" err="1"/>
              <a:t>boton</a:t>
            </a:r>
            <a:r>
              <a:rPr lang="es-PE" sz="2000" dirty="0"/>
              <a:t>, si esta presionado aumente en 100 el valor de dl.</a:t>
            </a:r>
          </a:p>
        </p:txBody>
      </p:sp>
      <p:sp>
        <p:nvSpPr>
          <p:cNvPr id="14" name="Rectángulo 13">
            <a:extLst>
              <a:ext uri="{FF2B5EF4-FFF2-40B4-BE49-F238E27FC236}">
                <a16:creationId xmlns:a16="http://schemas.microsoft.com/office/drawing/2014/main" id="{810CA7E2-07E5-43A7-958D-076690A9B63A}"/>
              </a:ext>
            </a:extLst>
          </p:cNvPr>
          <p:cNvSpPr/>
          <p:nvPr/>
        </p:nvSpPr>
        <p:spPr>
          <a:xfrm>
            <a:off x="509450" y="4428061"/>
            <a:ext cx="3655969" cy="1015663"/>
          </a:xfrm>
          <a:prstGeom prst="rect">
            <a:avLst/>
          </a:prstGeom>
        </p:spPr>
        <p:txBody>
          <a:bodyPr wrap="square">
            <a:spAutoFit/>
          </a:bodyPr>
          <a:lstStyle/>
          <a:p>
            <a:pPr algn="just"/>
            <a:r>
              <a:rPr lang="es-PE" sz="2000" dirty="0"/>
              <a:t>&gt;&gt;Haciendo uso de 2 bucles </a:t>
            </a:r>
            <a:r>
              <a:rPr lang="es-PE" sz="2000" dirty="0" err="1"/>
              <a:t>for</a:t>
            </a:r>
            <a:r>
              <a:rPr lang="es-PE" sz="2000" dirty="0"/>
              <a:t>, cree el encendido y apagado de los leds.</a:t>
            </a:r>
          </a:p>
        </p:txBody>
      </p:sp>
    </p:spTree>
    <p:extLst>
      <p:ext uri="{BB962C8B-B14F-4D97-AF65-F5344CB8AC3E}">
        <p14:creationId xmlns:p14="http://schemas.microsoft.com/office/powerpoint/2010/main" val="3837048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43</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Rectángulo 12">
            <a:extLst>
              <a:ext uri="{FF2B5EF4-FFF2-40B4-BE49-F238E27FC236}">
                <a16:creationId xmlns:a16="http://schemas.microsoft.com/office/drawing/2014/main" id="{9296F084-C25D-43BA-BFF5-EA3BF8167907}"/>
              </a:ext>
            </a:extLst>
          </p:cNvPr>
          <p:cNvSpPr/>
          <p:nvPr/>
        </p:nvSpPr>
        <p:spPr>
          <a:xfrm>
            <a:off x="813732" y="2639427"/>
            <a:ext cx="7415868" cy="1015663"/>
          </a:xfrm>
          <a:prstGeom prst="rect">
            <a:avLst/>
          </a:prstGeom>
        </p:spPr>
        <p:txBody>
          <a:bodyPr wrap="square">
            <a:spAutoFit/>
          </a:bodyPr>
          <a:lstStyle/>
          <a:p>
            <a:pPr algn="just"/>
            <a:r>
              <a:rPr lang="es-PE" sz="2000" dirty="0"/>
              <a:t>La placa Arduino tiene la capacidad de enviar y recibir datos de la PC. Para ello hace uso de la comunicación serial a través de los pines digitales 2 y 3.</a:t>
            </a:r>
          </a:p>
        </p:txBody>
      </p:sp>
      <p:sp>
        <p:nvSpPr>
          <p:cNvPr id="16" name="CuadroTexto 15">
            <a:extLst>
              <a:ext uri="{FF2B5EF4-FFF2-40B4-BE49-F238E27FC236}">
                <a16:creationId xmlns:a16="http://schemas.microsoft.com/office/drawing/2014/main" id="{50CD4CE0-7EE2-42D9-96DA-6BBD79136F10}"/>
              </a:ext>
            </a:extLst>
          </p:cNvPr>
          <p:cNvSpPr txBox="1"/>
          <p:nvPr/>
        </p:nvSpPr>
        <p:spPr>
          <a:xfrm>
            <a:off x="3031561" y="1764829"/>
            <a:ext cx="3080908" cy="584775"/>
          </a:xfrm>
          <a:prstGeom prst="rect">
            <a:avLst/>
          </a:prstGeom>
          <a:noFill/>
        </p:spPr>
        <p:txBody>
          <a:bodyPr wrap="none" rtlCol="0">
            <a:spAutoFit/>
          </a:bodyPr>
          <a:lstStyle/>
          <a:p>
            <a:pPr algn="ctr"/>
            <a:r>
              <a:rPr lang="es-PE" sz="3200" dirty="0"/>
              <a:t>MONITOR SERIAL</a:t>
            </a:r>
          </a:p>
        </p:txBody>
      </p:sp>
      <p:sp>
        <p:nvSpPr>
          <p:cNvPr id="17" name="Rectángulo 16">
            <a:extLst>
              <a:ext uri="{FF2B5EF4-FFF2-40B4-BE49-F238E27FC236}">
                <a16:creationId xmlns:a16="http://schemas.microsoft.com/office/drawing/2014/main" id="{BBC964D3-1666-47AF-9DE6-EFA3C95F4A5C}"/>
              </a:ext>
            </a:extLst>
          </p:cNvPr>
          <p:cNvSpPr/>
          <p:nvPr/>
        </p:nvSpPr>
        <p:spPr>
          <a:xfrm>
            <a:off x="3304665" y="4418073"/>
            <a:ext cx="2534668" cy="461665"/>
          </a:xfrm>
          <a:prstGeom prst="rect">
            <a:avLst/>
          </a:prstGeom>
        </p:spPr>
        <p:txBody>
          <a:bodyPr wrap="none">
            <a:spAutoFit/>
          </a:bodyPr>
          <a:lstStyle/>
          <a:p>
            <a:r>
              <a:rPr lang="es-PE" sz="2400" dirty="0" err="1">
                <a:solidFill>
                  <a:srgbClr val="00B0F0"/>
                </a:solidFill>
              </a:rPr>
              <a:t>Serial.</a:t>
            </a:r>
            <a:r>
              <a:rPr lang="es-PE" sz="2400" dirty="0" err="1">
                <a:solidFill>
                  <a:srgbClr val="FFFF00"/>
                </a:solidFill>
              </a:rPr>
              <a:t>begin</a:t>
            </a:r>
            <a:r>
              <a:rPr lang="es-PE" sz="2400" dirty="0"/>
              <a:t>(</a:t>
            </a:r>
            <a:r>
              <a:rPr lang="es-PE" sz="2400" dirty="0">
                <a:solidFill>
                  <a:srgbClr val="FF0000"/>
                </a:solidFill>
              </a:rPr>
              <a:t>9600</a:t>
            </a:r>
            <a:r>
              <a:rPr lang="es-PE" sz="2400" dirty="0"/>
              <a:t>);</a:t>
            </a:r>
          </a:p>
        </p:txBody>
      </p:sp>
      <p:sp>
        <p:nvSpPr>
          <p:cNvPr id="18" name="Rectángulo 17">
            <a:extLst>
              <a:ext uri="{FF2B5EF4-FFF2-40B4-BE49-F238E27FC236}">
                <a16:creationId xmlns:a16="http://schemas.microsoft.com/office/drawing/2014/main" id="{28567BC2-4EA1-4C76-9A9F-28E0142C0513}"/>
              </a:ext>
            </a:extLst>
          </p:cNvPr>
          <p:cNvSpPr/>
          <p:nvPr/>
        </p:nvSpPr>
        <p:spPr>
          <a:xfrm>
            <a:off x="3117113" y="5499279"/>
            <a:ext cx="4216539" cy="461665"/>
          </a:xfrm>
          <a:prstGeom prst="rect">
            <a:avLst/>
          </a:prstGeom>
        </p:spPr>
        <p:txBody>
          <a:bodyPr wrap="none">
            <a:spAutoFit/>
          </a:bodyPr>
          <a:lstStyle/>
          <a:p>
            <a:r>
              <a:rPr lang="es-PE" sz="2400" dirty="0" err="1">
                <a:solidFill>
                  <a:srgbClr val="00B0F0"/>
                </a:solidFill>
              </a:rPr>
              <a:t>Serial.println</a:t>
            </a:r>
            <a:r>
              <a:rPr lang="es-PE" sz="2400" dirty="0"/>
              <a:t>(</a:t>
            </a:r>
            <a:r>
              <a:rPr lang="es-PE" sz="2400" dirty="0">
                <a:solidFill>
                  <a:srgbClr val="FF0000"/>
                </a:solidFill>
              </a:rPr>
              <a:t>“ Hola mundo!!!”</a:t>
            </a:r>
            <a:r>
              <a:rPr lang="es-PE" sz="2400" dirty="0"/>
              <a:t>);</a:t>
            </a:r>
          </a:p>
        </p:txBody>
      </p:sp>
      <p:sp>
        <p:nvSpPr>
          <p:cNvPr id="4" name="CuadroTexto 3">
            <a:extLst>
              <a:ext uri="{FF2B5EF4-FFF2-40B4-BE49-F238E27FC236}">
                <a16:creationId xmlns:a16="http://schemas.microsoft.com/office/drawing/2014/main" id="{34650E0E-E15A-4B6E-99AD-1CA3D12759D0}"/>
              </a:ext>
            </a:extLst>
          </p:cNvPr>
          <p:cNvSpPr txBox="1"/>
          <p:nvPr/>
        </p:nvSpPr>
        <p:spPr>
          <a:xfrm>
            <a:off x="813732" y="3892875"/>
            <a:ext cx="3830344" cy="369332"/>
          </a:xfrm>
          <a:prstGeom prst="rect">
            <a:avLst/>
          </a:prstGeom>
          <a:noFill/>
        </p:spPr>
        <p:txBody>
          <a:bodyPr wrap="none" rtlCol="0">
            <a:spAutoFit/>
          </a:bodyPr>
          <a:lstStyle/>
          <a:p>
            <a:r>
              <a:rPr lang="es-PE" dirty="0"/>
              <a:t>Para configurar, dentro de </a:t>
            </a:r>
            <a:r>
              <a:rPr lang="es-PE" b="1" dirty="0" err="1"/>
              <a:t>Void</a:t>
            </a:r>
            <a:r>
              <a:rPr lang="es-PE" b="1" dirty="0"/>
              <a:t> </a:t>
            </a:r>
            <a:r>
              <a:rPr lang="es-PE" b="1" dirty="0" err="1"/>
              <a:t>setup</a:t>
            </a:r>
            <a:r>
              <a:rPr lang="es-PE" b="1" dirty="0"/>
              <a:t>()</a:t>
            </a:r>
          </a:p>
        </p:txBody>
      </p:sp>
      <p:sp>
        <p:nvSpPr>
          <p:cNvPr id="19" name="CuadroTexto 18">
            <a:extLst>
              <a:ext uri="{FF2B5EF4-FFF2-40B4-BE49-F238E27FC236}">
                <a16:creationId xmlns:a16="http://schemas.microsoft.com/office/drawing/2014/main" id="{344620AB-8FDF-45AB-B7F2-297D004E33F1}"/>
              </a:ext>
            </a:extLst>
          </p:cNvPr>
          <p:cNvSpPr txBox="1"/>
          <p:nvPr/>
        </p:nvSpPr>
        <p:spPr>
          <a:xfrm>
            <a:off x="813732" y="5081771"/>
            <a:ext cx="3742628" cy="369332"/>
          </a:xfrm>
          <a:prstGeom prst="rect">
            <a:avLst/>
          </a:prstGeom>
          <a:noFill/>
        </p:spPr>
        <p:txBody>
          <a:bodyPr wrap="none" rtlCol="0">
            <a:spAutoFit/>
          </a:bodyPr>
          <a:lstStyle/>
          <a:p>
            <a:r>
              <a:rPr lang="es-PE" dirty="0"/>
              <a:t>Para escribir un mensaje en el puerto:</a:t>
            </a:r>
            <a:endParaRPr lang="es-PE" b="1" dirty="0"/>
          </a:p>
        </p:txBody>
      </p:sp>
    </p:spTree>
    <p:extLst>
      <p:ext uri="{BB962C8B-B14F-4D97-AF65-F5344CB8AC3E}">
        <p14:creationId xmlns:p14="http://schemas.microsoft.com/office/powerpoint/2010/main" val="519962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44</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pic>
        <p:nvPicPr>
          <p:cNvPr id="2" name="Imagen 1">
            <a:extLst>
              <a:ext uri="{FF2B5EF4-FFF2-40B4-BE49-F238E27FC236}">
                <a16:creationId xmlns:a16="http://schemas.microsoft.com/office/drawing/2014/main" id="{CE25B768-CA34-4FC3-9FA1-4954ACD7DC44}"/>
              </a:ext>
            </a:extLst>
          </p:cNvPr>
          <p:cNvPicPr>
            <a:picLocks noChangeAspect="1"/>
          </p:cNvPicPr>
          <p:nvPr/>
        </p:nvPicPr>
        <p:blipFill>
          <a:blip r:embed="rId3"/>
          <a:stretch>
            <a:fillRect/>
          </a:stretch>
        </p:blipFill>
        <p:spPr>
          <a:xfrm>
            <a:off x="2557413" y="2699273"/>
            <a:ext cx="6586587" cy="3298701"/>
          </a:xfrm>
          <a:prstGeom prst="rect">
            <a:avLst/>
          </a:prstGeom>
        </p:spPr>
      </p:pic>
      <p:sp>
        <p:nvSpPr>
          <p:cNvPr id="14" name="CuadroTexto 13">
            <a:extLst>
              <a:ext uri="{FF2B5EF4-FFF2-40B4-BE49-F238E27FC236}">
                <a16:creationId xmlns:a16="http://schemas.microsoft.com/office/drawing/2014/main" id="{B2C69630-E7F3-462F-902C-6D6278C05199}"/>
              </a:ext>
            </a:extLst>
          </p:cNvPr>
          <p:cNvSpPr txBox="1"/>
          <p:nvPr/>
        </p:nvSpPr>
        <p:spPr>
          <a:xfrm>
            <a:off x="3031561" y="1764829"/>
            <a:ext cx="3080908" cy="584775"/>
          </a:xfrm>
          <a:prstGeom prst="rect">
            <a:avLst/>
          </a:prstGeom>
          <a:noFill/>
        </p:spPr>
        <p:txBody>
          <a:bodyPr wrap="none" rtlCol="0">
            <a:spAutoFit/>
          </a:bodyPr>
          <a:lstStyle/>
          <a:p>
            <a:pPr algn="ctr"/>
            <a:r>
              <a:rPr lang="es-PE" sz="3200" dirty="0"/>
              <a:t>MONITOR SERIAL</a:t>
            </a:r>
          </a:p>
        </p:txBody>
      </p:sp>
      <p:sp>
        <p:nvSpPr>
          <p:cNvPr id="4" name="CuadroTexto 3">
            <a:extLst>
              <a:ext uri="{FF2B5EF4-FFF2-40B4-BE49-F238E27FC236}">
                <a16:creationId xmlns:a16="http://schemas.microsoft.com/office/drawing/2014/main" id="{F3F90162-98BF-486A-9957-966CD93F1B98}"/>
              </a:ext>
            </a:extLst>
          </p:cNvPr>
          <p:cNvSpPr txBox="1"/>
          <p:nvPr/>
        </p:nvSpPr>
        <p:spPr>
          <a:xfrm>
            <a:off x="178525" y="3103927"/>
            <a:ext cx="2304616" cy="1015663"/>
          </a:xfrm>
          <a:prstGeom prst="rect">
            <a:avLst/>
          </a:prstGeom>
          <a:noFill/>
        </p:spPr>
        <p:txBody>
          <a:bodyPr wrap="square" rtlCol="0">
            <a:spAutoFit/>
          </a:bodyPr>
          <a:lstStyle/>
          <a:p>
            <a:r>
              <a:rPr lang="es-PE" sz="2000" dirty="0"/>
              <a:t>&gt;&gt;Impleméntelo en Arduino y verifique el monitor serial.</a:t>
            </a:r>
          </a:p>
        </p:txBody>
      </p:sp>
      <p:sp>
        <p:nvSpPr>
          <p:cNvPr id="5" name="CuadroTexto 4">
            <a:extLst>
              <a:ext uri="{FF2B5EF4-FFF2-40B4-BE49-F238E27FC236}">
                <a16:creationId xmlns:a16="http://schemas.microsoft.com/office/drawing/2014/main" id="{99E8A37C-E8EA-41EB-AFA9-DDA7A09009B9}"/>
              </a:ext>
            </a:extLst>
          </p:cNvPr>
          <p:cNvSpPr txBox="1"/>
          <p:nvPr/>
        </p:nvSpPr>
        <p:spPr>
          <a:xfrm>
            <a:off x="169010" y="4697835"/>
            <a:ext cx="2314131" cy="92333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PE" dirty="0"/>
              <a:t>El monitor serial se puede usar como consola de ejecución.</a:t>
            </a:r>
          </a:p>
        </p:txBody>
      </p:sp>
    </p:spTree>
    <p:extLst>
      <p:ext uri="{BB962C8B-B14F-4D97-AF65-F5344CB8AC3E}">
        <p14:creationId xmlns:p14="http://schemas.microsoft.com/office/powerpoint/2010/main" val="540797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45</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4" name="CuadroTexto 13">
            <a:extLst>
              <a:ext uri="{FF2B5EF4-FFF2-40B4-BE49-F238E27FC236}">
                <a16:creationId xmlns:a16="http://schemas.microsoft.com/office/drawing/2014/main" id="{B2C69630-E7F3-462F-902C-6D6278C05199}"/>
              </a:ext>
            </a:extLst>
          </p:cNvPr>
          <p:cNvSpPr txBox="1"/>
          <p:nvPr/>
        </p:nvSpPr>
        <p:spPr>
          <a:xfrm>
            <a:off x="4587944" y="1751167"/>
            <a:ext cx="3080908" cy="584775"/>
          </a:xfrm>
          <a:prstGeom prst="rect">
            <a:avLst/>
          </a:prstGeom>
          <a:noFill/>
        </p:spPr>
        <p:txBody>
          <a:bodyPr wrap="none" rtlCol="0">
            <a:spAutoFit/>
          </a:bodyPr>
          <a:lstStyle/>
          <a:p>
            <a:pPr algn="ctr"/>
            <a:r>
              <a:rPr lang="es-PE" sz="3200" dirty="0"/>
              <a:t>MONITOR SERIAL</a:t>
            </a:r>
          </a:p>
        </p:txBody>
      </p:sp>
      <p:sp>
        <p:nvSpPr>
          <p:cNvPr id="3" name="CuadroTexto 2">
            <a:extLst>
              <a:ext uri="{FF2B5EF4-FFF2-40B4-BE49-F238E27FC236}">
                <a16:creationId xmlns:a16="http://schemas.microsoft.com/office/drawing/2014/main" id="{669570B9-48D0-4CB9-B88C-B81168BDD7B5}"/>
              </a:ext>
            </a:extLst>
          </p:cNvPr>
          <p:cNvSpPr txBox="1"/>
          <p:nvPr/>
        </p:nvSpPr>
        <p:spPr>
          <a:xfrm>
            <a:off x="3611463" y="2740006"/>
            <a:ext cx="4622334" cy="1891287"/>
          </a:xfrm>
          <a:prstGeom prst="rect">
            <a:avLst/>
          </a:prstGeom>
          <a:noFill/>
        </p:spPr>
        <p:txBody>
          <a:bodyPr wrap="square" rtlCol="0">
            <a:spAutoFit/>
          </a:bodyPr>
          <a:lstStyle/>
          <a:p>
            <a:pPr algn="just">
              <a:lnSpc>
                <a:spcPct val="150000"/>
              </a:lnSpc>
            </a:pPr>
            <a:r>
              <a:rPr lang="es-PE" sz="2000" dirty="0"/>
              <a:t>ELABORE UN PROGRAMA QUE CUENTE LAS VECES QUE SE PRESIONA UN BOTON, MUESTRE ESE VALOR EN LA VENTANA SERIAL.</a:t>
            </a:r>
          </a:p>
        </p:txBody>
      </p:sp>
      <p:sp>
        <p:nvSpPr>
          <p:cNvPr id="12" name="CuadroTexto 11">
            <a:extLst>
              <a:ext uri="{FF2B5EF4-FFF2-40B4-BE49-F238E27FC236}">
                <a16:creationId xmlns:a16="http://schemas.microsoft.com/office/drawing/2014/main" id="{9D44C336-BBA0-49FF-9092-FD74A463AC44}"/>
              </a:ext>
            </a:extLst>
          </p:cNvPr>
          <p:cNvSpPr txBox="1"/>
          <p:nvPr/>
        </p:nvSpPr>
        <p:spPr>
          <a:xfrm>
            <a:off x="4369636" y="5189423"/>
            <a:ext cx="3490827" cy="400110"/>
          </a:xfrm>
          <a:prstGeom prst="rect">
            <a:avLst/>
          </a:prstGeom>
          <a:noFill/>
        </p:spPr>
        <p:txBody>
          <a:bodyPr wrap="none" rtlCol="0">
            <a:spAutoFit/>
          </a:bodyPr>
          <a:lstStyle/>
          <a:p>
            <a:r>
              <a:rPr lang="es-PE" sz="2000" dirty="0"/>
              <a:t>¿QUE PROBLEMAS ENCONTRÓ?</a:t>
            </a:r>
          </a:p>
        </p:txBody>
      </p:sp>
      <p:pic>
        <p:nvPicPr>
          <p:cNvPr id="13" name="Imagen 12">
            <a:extLst>
              <a:ext uri="{FF2B5EF4-FFF2-40B4-BE49-F238E27FC236}">
                <a16:creationId xmlns:a16="http://schemas.microsoft.com/office/drawing/2014/main" id="{74EC3C68-D32F-4E25-896F-47A95EBD7A69}"/>
              </a:ext>
            </a:extLst>
          </p:cNvPr>
          <p:cNvPicPr>
            <a:picLocks noChangeAspect="1"/>
          </p:cNvPicPr>
          <p:nvPr/>
        </p:nvPicPr>
        <p:blipFill>
          <a:blip r:embed="rId3"/>
          <a:stretch>
            <a:fillRect/>
          </a:stretch>
        </p:blipFill>
        <p:spPr>
          <a:xfrm>
            <a:off x="-11870" y="1168562"/>
            <a:ext cx="3233242" cy="5118235"/>
          </a:xfrm>
          <a:prstGeom prst="rect">
            <a:avLst/>
          </a:prstGeom>
        </p:spPr>
      </p:pic>
    </p:spTree>
    <p:extLst>
      <p:ext uri="{BB962C8B-B14F-4D97-AF65-F5344CB8AC3E}">
        <p14:creationId xmlns:p14="http://schemas.microsoft.com/office/powerpoint/2010/main" val="1660670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46</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4" name="CuadroTexto 13">
            <a:extLst>
              <a:ext uri="{FF2B5EF4-FFF2-40B4-BE49-F238E27FC236}">
                <a16:creationId xmlns:a16="http://schemas.microsoft.com/office/drawing/2014/main" id="{B2C69630-E7F3-462F-902C-6D6278C05199}"/>
              </a:ext>
            </a:extLst>
          </p:cNvPr>
          <p:cNvSpPr txBox="1"/>
          <p:nvPr/>
        </p:nvSpPr>
        <p:spPr>
          <a:xfrm>
            <a:off x="1605119" y="1764829"/>
            <a:ext cx="5933805" cy="584775"/>
          </a:xfrm>
          <a:prstGeom prst="rect">
            <a:avLst/>
          </a:prstGeom>
          <a:noFill/>
        </p:spPr>
        <p:txBody>
          <a:bodyPr wrap="none" rtlCol="0">
            <a:spAutoFit/>
          </a:bodyPr>
          <a:lstStyle/>
          <a:p>
            <a:pPr algn="ctr"/>
            <a:r>
              <a:rPr lang="es-PE" sz="3200" dirty="0"/>
              <a:t>REBOTE AL PRESIONAR UN BOTON</a:t>
            </a:r>
          </a:p>
        </p:txBody>
      </p:sp>
      <p:pic>
        <p:nvPicPr>
          <p:cNvPr id="11266" name="Picture 2" descr="Resultado de imagen de bounce pulsador">
            <a:extLst>
              <a:ext uri="{FF2B5EF4-FFF2-40B4-BE49-F238E27FC236}">
                <a16:creationId xmlns:a16="http://schemas.microsoft.com/office/drawing/2014/main" id="{062CEA5A-2FCE-47AF-9429-741C4B50DA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724"/>
          <a:stretch/>
        </p:blipFill>
        <p:spPr bwMode="auto">
          <a:xfrm>
            <a:off x="178525" y="2528555"/>
            <a:ext cx="6161814" cy="347439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0A748D3-C39D-4BB7-AC13-B82DCEA95092}"/>
              </a:ext>
            </a:extLst>
          </p:cNvPr>
          <p:cNvSpPr txBox="1"/>
          <p:nvPr/>
        </p:nvSpPr>
        <p:spPr>
          <a:xfrm>
            <a:off x="6457950" y="3971983"/>
            <a:ext cx="2553494" cy="1200329"/>
          </a:xfrm>
          <a:prstGeom prst="rect">
            <a:avLst/>
          </a:prstGeom>
          <a:noFill/>
        </p:spPr>
        <p:txBody>
          <a:bodyPr wrap="square" rtlCol="0">
            <a:spAutoFit/>
          </a:bodyPr>
          <a:lstStyle/>
          <a:p>
            <a:pPr algn="just"/>
            <a:r>
              <a:rPr lang="es-PE" dirty="0"/>
              <a:t>Al presionar un botón se producen oscilaciones que alteran la lectura realizada por el Arduino</a:t>
            </a:r>
          </a:p>
        </p:txBody>
      </p:sp>
    </p:spTree>
    <p:extLst>
      <p:ext uri="{BB962C8B-B14F-4D97-AF65-F5344CB8AC3E}">
        <p14:creationId xmlns:p14="http://schemas.microsoft.com/office/powerpoint/2010/main" val="1445698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47</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4" name="CuadroTexto 13">
            <a:extLst>
              <a:ext uri="{FF2B5EF4-FFF2-40B4-BE49-F238E27FC236}">
                <a16:creationId xmlns:a16="http://schemas.microsoft.com/office/drawing/2014/main" id="{B2C69630-E7F3-462F-902C-6D6278C05199}"/>
              </a:ext>
            </a:extLst>
          </p:cNvPr>
          <p:cNvSpPr txBox="1"/>
          <p:nvPr/>
        </p:nvSpPr>
        <p:spPr>
          <a:xfrm>
            <a:off x="1605119" y="1764829"/>
            <a:ext cx="5933805" cy="584775"/>
          </a:xfrm>
          <a:prstGeom prst="rect">
            <a:avLst/>
          </a:prstGeom>
          <a:noFill/>
        </p:spPr>
        <p:txBody>
          <a:bodyPr wrap="none" rtlCol="0">
            <a:spAutoFit/>
          </a:bodyPr>
          <a:lstStyle/>
          <a:p>
            <a:pPr algn="ctr"/>
            <a:r>
              <a:rPr lang="es-PE" sz="3200" dirty="0"/>
              <a:t>REBOTE AL PRESIONAR UN BOTON</a:t>
            </a:r>
          </a:p>
        </p:txBody>
      </p:sp>
      <p:pic>
        <p:nvPicPr>
          <p:cNvPr id="4" name="Imagen 3">
            <a:extLst>
              <a:ext uri="{FF2B5EF4-FFF2-40B4-BE49-F238E27FC236}">
                <a16:creationId xmlns:a16="http://schemas.microsoft.com/office/drawing/2014/main" id="{122912B6-9758-4B2B-8353-081CAD067640}"/>
              </a:ext>
            </a:extLst>
          </p:cNvPr>
          <p:cNvPicPr>
            <a:picLocks noChangeAspect="1"/>
          </p:cNvPicPr>
          <p:nvPr/>
        </p:nvPicPr>
        <p:blipFill>
          <a:blip r:embed="rId3"/>
          <a:stretch>
            <a:fillRect/>
          </a:stretch>
        </p:blipFill>
        <p:spPr>
          <a:xfrm>
            <a:off x="2298583" y="2793531"/>
            <a:ext cx="2900844" cy="3501919"/>
          </a:xfrm>
          <a:prstGeom prst="rect">
            <a:avLst/>
          </a:prstGeom>
        </p:spPr>
      </p:pic>
      <p:pic>
        <p:nvPicPr>
          <p:cNvPr id="5" name="Imagen 4">
            <a:extLst>
              <a:ext uri="{FF2B5EF4-FFF2-40B4-BE49-F238E27FC236}">
                <a16:creationId xmlns:a16="http://schemas.microsoft.com/office/drawing/2014/main" id="{9E1986FB-826F-4E2E-9122-7122FB847A2A}"/>
              </a:ext>
            </a:extLst>
          </p:cNvPr>
          <p:cNvPicPr>
            <a:picLocks noChangeAspect="1"/>
          </p:cNvPicPr>
          <p:nvPr/>
        </p:nvPicPr>
        <p:blipFill>
          <a:blip r:embed="rId4"/>
          <a:stretch>
            <a:fillRect/>
          </a:stretch>
        </p:blipFill>
        <p:spPr>
          <a:xfrm>
            <a:off x="5258520" y="3263816"/>
            <a:ext cx="3706954" cy="2892547"/>
          </a:xfrm>
          <a:prstGeom prst="rect">
            <a:avLst/>
          </a:prstGeom>
        </p:spPr>
      </p:pic>
      <p:sp>
        <p:nvSpPr>
          <p:cNvPr id="12" name="CuadroTexto 11">
            <a:extLst>
              <a:ext uri="{FF2B5EF4-FFF2-40B4-BE49-F238E27FC236}">
                <a16:creationId xmlns:a16="http://schemas.microsoft.com/office/drawing/2014/main" id="{692CA5B4-6F7A-42FE-BB46-C7E690119D43}"/>
              </a:ext>
            </a:extLst>
          </p:cNvPr>
          <p:cNvSpPr txBox="1"/>
          <p:nvPr/>
        </p:nvSpPr>
        <p:spPr>
          <a:xfrm>
            <a:off x="125464" y="3420612"/>
            <a:ext cx="2114026" cy="2031325"/>
          </a:xfrm>
          <a:prstGeom prst="rect">
            <a:avLst/>
          </a:prstGeom>
          <a:noFill/>
        </p:spPr>
        <p:txBody>
          <a:bodyPr wrap="square" rtlCol="0">
            <a:spAutoFit/>
          </a:bodyPr>
          <a:lstStyle/>
          <a:p>
            <a:pPr algn="just"/>
            <a:r>
              <a:rPr lang="es-PE" dirty="0"/>
              <a:t>Se puede quitar el rebote aumentando la pausa a 200ms, pero una forma eficiente de hacer se muestra en el siguiente código.</a:t>
            </a:r>
          </a:p>
        </p:txBody>
      </p:sp>
    </p:spTree>
    <p:extLst>
      <p:ext uri="{BB962C8B-B14F-4D97-AF65-F5344CB8AC3E}">
        <p14:creationId xmlns:p14="http://schemas.microsoft.com/office/powerpoint/2010/main" val="1286950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48</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Rectángulo 12">
            <a:extLst>
              <a:ext uri="{FF2B5EF4-FFF2-40B4-BE49-F238E27FC236}">
                <a16:creationId xmlns:a16="http://schemas.microsoft.com/office/drawing/2014/main" id="{9296F084-C25D-43BA-BFF5-EA3BF8167907}"/>
              </a:ext>
            </a:extLst>
          </p:cNvPr>
          <p:cNvSpPr/>
          <p:nvPr/>
        </p:nvSpPr>
        <p:spPr>
          <a:xfrm>
            <a:off x="864065" y="2893422"/>
            <a:ext cx="7415868" cy="1200329"/>
          </a:xfrm>
          <a:prstGeom prst="rect">
            <a:avLst/>
          </a:prstGeom>
        </p:spPr>
        <p:txBody>
          <a:bodyPr wrap="square">
            <a:spAutoFit/>
          </a:bodyPr>
          <a:lstStyle/>
          <a:p>
            <a:pPr algn="just"/>
            <a:r>
              <a:rPr lang="es-PE" sz="2400" dirty="0"/>
              <a:t>IMPLEMENTE EN LA PLACA ARDUINO, UN PROGRAMA QUE CAMBIA LA SECUENCIA DE LAS LUCES CUANDO EL BOTON ES PULSADO. </a:t>
            </a:r>
          </a:p>
        </p:txBody>
      </p:sp>
      <p:sp>
        <p:nvSpPr>
          <p:cNvPr id="16" name="CuadroTexto 15">
            <a:extLst>
              <a:ext uri="{FF2B5EF4-FFF2-40B4-BE49-F238E27FC236}">
                <a16:creationId xmlns:a16="http://schemas.microsoft.com/office/drawing/2014/main" id="{50CD4CE0-7EE2-42D9-96DA-6BBD79136F10}"/>
              </a:ext>
            </a:extLst>
          </p:cNvPr>
          <p:cNvSpPr txBox="1"/>
          <p:nvPr/>
        </p:nvSpPr>
        <p:spPr>
          <a:xfrm>
            <a:off x="3886747" y="1745797"/>
            <a:ext cx="1370504" cy="584775"/>
          </a:xfrm>
          <a:prstGeom prst="rect">
            <a:avLst/>
          </a:prstGeom>
          <a:noFill/>
        </p:spPr>
        <p:txBody>
          <a:bodyPr wrap="none" rtlCol="0">
            <a:spAutoFit/>
          </a:bodyPr>
          <a:lstStyle/>
          <a:p>
            <a:pPr algn="ctr"/>
            <a:r>
              <a:rPr lang="es-PE" sz="3200" dirty="0"/>
              <a:t>RETO 1</a:t>
            </a:r>
          </a:p>
        </p:txBody>
      </p:sp>
      <p:sp>
        <p:nvSpPr>
          <p:cNvPr id="3" name="CuadroTexto 2">
            <a:extLst>
              <a:ext uri="{FF2B5EF4-FFF2-40B4-BE49-F238E27FC236}">
                <a16:creationId xmlns:a16="http://schemas.microsoft.com/office/drawing/2014/main" id="{3EC97130-D4F3-4BAC-ABF5-303D71990B23}"/>
              </a:ext>
            </a:extLst>
          </p:cNvPr>
          <p:cNvSpPr txBox="1"/>
          <p:nvPr/>
        </p:nvSpPr>
        <p:spPr>
          <a:xfrm>
            <a:off x="1208129" y="4224300"/>
            <a:ext cx="2964401" cy="1384995"/>
          </a:xfrm>
          <a:prstGeom prst="rect">
            <a:avLst/>
          </a:prstGeom>
          <a:noFill/>
        </p:spPr>
        <p:txBody>
          <a:bodyPr wrap="none" rtlCol="0">
            <a:spAutoFit/>
          </a:bodyPr>
          <a:lstStyle/>
          <a:p>
            <a:r>
              <a:rPr lang="es-PE" sz="2800" dirty="0"/>
              <a:t>Se requiere el uso: </a:t>
            </a:r>
          </a:p>
          <a:p>
            <a:pPr marL="285750" indent="-285750">
              <a:buFont typeface="Arial" panose="020B0604020202020204" pitchFamily="34" charset="0"/>
              <a:buChar char="•"/>
            </a:pPr>
            <a:r>
              <a:rPr lang="es-PE" sz="2800" dirty="0"/>
              <a:t>Condicionales</a:t>
            </a:r>
          </a:p>
          <a:p>
            <a:pPr marL="285750" indent="-285750">
              <a:buFont typeface="Arial" panose="020B0604020202020204" pitchFamily="34" charset="0"/>
              <a:buChar char="•"/>
            </a:pPr>
            <a:r>
              <a:rPr lang="es-PE" sz="2800" dirty="0"/>
              <a:t>Bucle </a:t>
            </a:r>
            <a:r>
              <a:rPr lang="es-PE" sz="2800" dirty="0" err="1"/>
              <a:t>For</a:t>
            </a:r>
            <a:endParaRPr lang="es-PE" sz="2800" dirty="0"/>
          </a:p>
        </p:txBody>
      </p:sp>
    </p:spTree>
    <p:extLst>
      <p:ext uri="{BB962C8B-B14F-4D97-AF65-F5344CB8AC3E}">
        <p14:creationId xmlns:p14="http://schemas.microsoft.com/office/powerpoint/2010/main" val="3620086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49</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6" name="CuadroTexto 15">
            <a:extLst>
              <a:ext uri="{FF2B5EF4-FFF2-40B4-BE49-F238E27FC236}">
                <a16:creationId xmlns:a16="http://schemas.microsoft.com/office/drawing/2014/main" id="{50CD4CE0-7EE2-42D9-96DA-6BBD79136F10}"/>
              </a:ext>
            </a:extLst>
          </p:cNvPr>
          <p:cNvSpPr txBox="1"/>
          <p:nvPr/>
        </p:nvSpPr>
        <p:spPr>
          <a:xfrm>
            <a:off x="3548433" y="1764829"/>
            <a:ext cx="2047163" cy="584775"/>
          </a:xfrm>
          <a:prstGeom prst="rect">
            <a:avLst/>
          </a:prstGeom>
          <a:noFill/>
        </p:spPr>
        <p:txBody>
          <a:bodyPr wrap="none" rtlCol="0">
            <a:spAutoFit/>
          </a:bodyPr>
          <a:lstStyle/>
          <a:p>
            <a:pPr algn="ctr"/>
            <a:r>
              <a:rPr lang="es-PE" sz="3200" dirty="0"/>
              <a:t>MOTOR DC</a:t>
            </a:r>
          </a:p>
        </p:txBody>
      </p:sp>
      <p:pic>
        <p:nvPicPr>
          <p:cNvPr id="16386" name="Picture 2" descr="Resultado de imagen de MOTOR DC tipos">
            <a:extLst>
              <a:ext uri="{FF2B5EF4-FFF2-40B4-BE49-F238E27FC236}">
                <a16:creationId xmlns:a16="http://schemas.microsoft.com/office/drawing/2014/main" id="{C60B4D60-1048-45F2-9A4E-CA17063E3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835" y="2430462"/>
            <a:ext cx="4446165" cy="390847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B30E9557-EB44-4DF1-8AF0-BA1CF26BE212}"/>
              </a:ext>
            </a:extLst>
          </p:cNvPr>
          <p:cNvSpPr/>
          <p:nvPr/>
        </p:nvSpPr>
        <p:spPr>
          <a:xfrm>
            <a:off x="178524" y="2573128"/>
            <a:ext cx="4393475" cy="923330"/>
          </a:xfrm>
          <a:prstGeom prst="rect">
            <a:avLst/>
          </a:prstGeom>
        </p:spPr>
        <p:txBody>
          <a:bodyPr wrap="square">
            <a:spAutoFit/>
          </a:bodyPr>
          <a:lstStyle/>
          <a:p>
            <a:pPr algn="just"/>
            <a:r>
              <a:rPr lang="es-ES" dirty="0"/>
              <a:t>Máquina que convierte energía eléctrica en un movimiento rotatorio, mediante la acción de un campo magnético.</a:t>
            </a:r>
            <a:endParaRPr lang="es-PE" dirty="0"/>
          </a:p>
        </p:txBody>
      </p:sp>
      <p:pic>
        <p:nvPicPr>
          <p:cNvPr id="16388" name="Picture 4">
            <a:extLst>
              <a:ext uri="{FF2B5EF4-FFF2-40B4-BE49-F238E27FC236}">
                <a16:creationId xmlns:a16="http://schemas.microsoft.com/office/drawing/2014/main" id="{7C645638-331A-4ED7-B622-95B956732CA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15045" y="3611632"/>
            <a:ext cx="3078782" cy="256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284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5</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900516" y="1729510"/>
            <a:ext cx="3494033" cy="584775"/>
          </a:xfrm>
          <a:prstGeom prst="rect">
            <a:avLst/>
          </a:prstGeom>
          <a:noFill/>
        </p:spPr>
        <p:txBody>
          <a:bodyPr wrap="none" rtlCol="0">
            <a:spAutoFit/>
          </a:bodyPr>
          <a:lstStyle/>
          <a:p>
            <a:r>
              <a:rPr lang="es-PE" sz="3200" dirty="0"/>
              <a:t>¿QUE ES ARDUINO?</a:t>
            </a:r>
          </a:p>
        </p:txBody>
      </p:sp>
      <p:sp>
        <p:nvSpPr>
          <p:cNvPr id="17" name="Rectángulo 16">
            <a:extLst>
              <a:ext uri="{FF2B5EF4-FFF2-40B4-BE49-F238E27FC236}">
                <a16:creationId xmlns:a16="http://schemas.microsoft.com/office/drawing/2014/main" id="{CE6A5748-6EF9-4475-90BE-FB4AF6C67F23}"/>
              </a:ext>
            </a:extLst>
          </p:cNvPr>
          <p:cNvSpPr/>
          <p:nvPr/>
        </p:nvSpPr>
        <p:spPr>
          <a:xfrm>
            <a:off x="4383133" y="3429000"/>
            <a:ext cx="4463143" cy="1569660"/>
          </a:xfrm>
          <a:prstGeom prst="rect">
            <a:avLst/>
          </a:prstGeom>
        </p:spPr>
        <p:txBody>
          <a:bodyPr wrap="square">
            <a:spAutoFit/>
          </a:bodyPr>
          <a:lstStyle/>
          <a:p>
            <a:pPr algn="just"/>
            <a:r>
              <a:rPr lang="es-ES" sz="2400" dirty="0"/>
              <a:t>Una placa con todos los elementos necesarios para conectar periféricos a las entradas y salidas de un microcontrolador</a:t>
            </a:r>
            <a:endParaRPr lang="es-PE" sz="2400" dirty="0"/>
          </a:p>
        </p:txBody>
      </p:sp>
      <p:pic>
        <p:nvPicPr>
          <p:cNvPr id="3074" name="Picture 2" descr="Resultado de imagen de arduino png">
            <a:extLst>
              <a:ext uri="{FF2B5EF4-FFF2-40B4-BE49-F238E27FC236}">
                <a16:creationId xmlns:a16="http://schemas.microsoft.com/office/drawing/2014/main" id="{B9DEF295-B533-4C50-B649-7CA64362C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68"/>
          <a:stretch/>
        </p:blipFill>
        <p:spPr bwMode="auto">
          <a:xfrm>
            <a:off x="0" y="2266501"/>
            <a:ext cx="4162697" cy="40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854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50</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6" name="CuadroTexto 15">
            <a:extLst>
              <a:ext uri="{FF2B5EF4-FFF2-40B4-BE49-F238E27FC236}">
                <a16:creationId xmlns:a16="http://schemas.microsoft.com/office/drawing/2014/main" id="{50CD4CE0-7EE2-42D9-96DA-6BBD79136F10}"/>
              </a:ext>
            </a:extLst>
          </p:cNvPr>
          <p:cNvSpPr txBox="1"/>
          <p:nvPr/>
        </p:nvSpPr>
        <p:spPr>
          <a:xfrm>
            <a:off x="3548433" y="1764829"/>
            <a:ext cx="2047163" cy="584775"/>
          </a:xfrm>
          <a:prstGeom prst="rect">
            <a:avLst/>
          </a:prstGeom>
          <a:noFill/>
        </p:spPr>
        <p:txBody>
          <a:bodyPr wrap="none" rtlCol="0">
            <a:spAutoFit/>
          </a:bodyPr>
          <a:lstStyle/>
          <a:p>
            <a:pPr algn="ctr"/>
            <a:r>
              <a:rPr lang="es-PE" sz="3200" dirty="0"/>
              <a:t>MOTOR DC</a:t>
            </a:r>
          </a:p>
        </p:txBody>
      </p:sp>
      <p:sp>
        <p:nvSpPr>
          <p:cNvPr id="4" name="Rectángulo 3">
            <a:extLst>
              <a:ext uri="{FF2B5EF4-FFF2-40B4-BE49-F238E27FC236}">
                <a16:creationId xmlns:a16="http://schemas.microsoft.com/office/drawing/2014/main" id="{B30E9557-EB44-4DF1-8AF0-BA1CF26BE212}"/>
              </a:ext>
            </a:extLst>
          </p:cNvPr>
          <p:cNvSpPr/>
          <p:nvPr/>
        </p:nvSpPr>
        <p:spPr>
          <a:xfrm>
            <a:off x="178525" y="2346363"/>
            <a:ext cx="3479160" cy="3477875"/>
          </a:xfrm>
          <a:prstGeom prst="rect">
            <a:avLst/>
          </a:prstGeom>
        </p:spPr>
        <p:txBody>
          <a:bodyPr wrap="square">
            <a:spAutoFit/>
          </a:bodyPr>
          <a:lstStyle/>
          <a:p>
            <a:pPr algn="just"/>
            <a:r>
              <a:rPr lang="es-ES" sz="2000" dirty="0"/>
              <a:t>Los motores </a:t>
            </a:r>
            <a:r>
              <a:rPr lang="es-ES" sz="2000" dirty="0">
                <a:solidFill>
                  <a:srgbClr val="FF0000"/>
                </a:solidFill>
              </a:rPr>
              <a:t>consumen bastante corriente!!!</a:t>
            </a:r>
            <a:r>
              <a:rPr lang="es-ES" sz="2000" dirty="0"/>
              <a:t>. Por lo tanto deben ser conectados a la placa Arduino a través de un transistor.</a:t>
            </a:r>
          </a:p>
          <a:p>
            <a:pPr algn="just"/>
            <a:endParaRPr lang="es-ES" sz="2000" dirty="0"/>
          </a:p>
          <a:p>
            <a:pPr algn="just"/>
            <a:r>
              <a:rPr lang="es-ES" sz="2000" dirty="0"/>
              <a:t>Si el motor funciona con 5 V es posible usar la alimentación USB, pero no es recomendado, </a:t>
            </a:r>
            <a:r>
              <a:rPr lang="es-ES" sz="2000" dirty="0">
                <a:solidFill>
                  <a:srgbClr val="FF0000"/>
                </a:solidFill>
              </a:rPr>
              <a:t>se sugiere el uso de una fuente de alimentación externa</a:t>
            </a:r>
            <a:r>
              <a:rPr lang="es-ES" sz="2000" dirty="0"/>
              <a:t>.</a:t>
            </a:r>
            <a:endParaRPr lang="es-PE" sz="2000" dirty="0"/>
          </a:p>
        </p:txBody>
      </p:sp>
      <p:pic>
        <p:nvPicPr>
          <p:cNvPr id="18434" name="Picture 2" descr="Resultado de imagen de transistores">
            <a:extLst>
              <a:ext uri="{FF2B5EF4-FFF2-40B4-BE49-F238E27FC236}">
                <a16:creationId xmlns:a16="http://schemas.microsoft.com/office/drawing/2014/main" id="{B360AEA1-C8D2-4448-BD8C-714690092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278" y="2346363"/>
            <a:ext cx="5133722" cy="3422481"/>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C4C7240F-3CB3-413F-B1DD-A14FAF6D1783}"/>
              </a:ext>
            </a:extLst>
          </p:cNvPr>
          <p:cNvSpPr txBox="1"/>
          <p:nvPr/>
        </p:nvSpPr>
        <p:spPr>
          <a:xfrm>
            <a:off x="7281194" y="5804263"/>
            <a:ext cx="1419235" cy="369332"/>
          </a:xfrm>
          <a:prstGeom prst="rect">
            <a:avLst/>
          </a:prstGeom>
          <a:noFill/>
        </p:spPr>
        <p:txBody>
          <a:bodyPr wrap="none" rtlCol="0">
            <a:spAutoFit/>
          </a:bodyPr>
          <a:lstStyle/>
          <a:p>
            <a:r>
              <a:rPr lang="es-PE" dirty="0"/>
              <a:t>(transistores)</a:t>
            </a:r>
          </a:p>
        </p:txBody>
      </p:sp>
    </p:spTree>
    <p:extLst>
      <p:ext uri="{BB962C8B-B14F-4D97-AF65-F5344CB8AC3E}">
        <p14:creationId xmlns:p14="http://schemas.microsoft.com/office/powerpoint/2010/main" val="690506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51</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6" name="CuadroTexto 15">
            <a:extLst>
              <a:ext uri="{FF2B5EF4-FFF2-40B4-BE49-F238E27FC236}">
                <a16:creationId xmlns:a16="http://schemas.microsoft.com/office/drawing/2014/main" id="{50CD4CE0-7EE2-42D9-96DA-6BBD79136F10}"/>
              </a:ext>
            </a:extLst>
          </p:cNvPr>
          <p:cNvSpPr txBox="1"/>
          <p:nvPr/>
        </p:nvSpPr>
        <p:spPr>
          <a:xfrm>
            <a:off x="3436929" y="1764829"/>
            <a:ext cx="2270173" cy="584775"/>
          </a:xfrm>
          <a:prstGeom prst="rect">
            <a:avLst/>
          </a:prstGeom>
          <a:noFill/>
        </p:spPr>
        <p:txBody>
          <a:bodyPr wrap="none" rtlCol="0">
            <a:spAutoFit/>
          </a:bodyPr>
          <a:lstStyle/>
          <a:p>
            <a:pPr algn="ctr"/>
            <a:r>
              <a:rPr lang="es-PE" sz="3200" dirty="0"/>
              <a:t>SEÑAL PWM</a:t>
            </a:r>
          </a:p>
        </p:txBody>
      </p:sp>
      <p:pic>
        <p:nvPicPr>
          <p:cNvPr id="21506" name="Picture 2" descr="Resultado de imagen de pwm arduino">
            <a:extLst>
              <a:ext uri="{FF2B5EF4-FFF2-40B4-BE49-F238E27FC236}">
                <a16:creationId xmlns:a16="http://schemas.microsoft.com/office/drawing/2014/main" id="{3C007FB8-60F5-45F9-9C5E-A0F2FE6E2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787" y="2236167"/>
            <a:ext cx="3725612" cy="396454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BDD8B94F-EFBF-4283-AC92-D8AB38ACBB1B}"/>
              </a:ext>
            </a:extLst>
          </p:cNvPr>
          <p:cNvSpPr txBox="1"/>
          <p:nvPr/>
        </p:nvSpPr>
        <p:spPr>
          <a:xfrm>
            <a:off x="411061" y="3078546"/>
            <a:ext cx="4781726" cy="2246769"/>
          </a:xfrm>
          <a:prstGeom prst="rect">
            <a:avLst/>
          </a:prstGeom>
          <a:noFill/>
        </p:spPr>
        <p:txBody>
          <a:bodyPr wrap="square" rtlCol="0">
            <a:spAutoFit/>
          </a:bodyPr>
          <a:lstStyle/>
          <a:p>
            <a:r>
              <a:rPr lang="es-PE" sz="2000" dirty="0"/>
              <a:t>La modulación por ancho de pulso (</a:t>
            </a:r>
            <a:r>
              <a:rPr lang="es-PE" sz="2000" dirty="0" err="1"/>
              <a:t>pwm</a:t>
            </a:r>
            <a:r>
              <a:rPr lang="es-PE" sz="2000" dirty="0"/>
              <a:t>) es una forma de controlar el voltaje  medio de una fuente fija. </a:t>
            </a:r>
          </a:p>
          <a:p>
            <a:endParaRPr lang="es-PE" sz="2000" dirty="0"/>
          </a:p>
          <a:p>
            <a:r>
              <a:rPr lang="es-PE" sz="2000" dirty="0"/>
              <a:t>Esto se puede usar para el control del brillo de un led o para variar la velocidad de un motor.</a:t>
            </a:r>
          </a:p>
        </p:txBody>
      </p:sp>
    </p:spTree>
    <p:extLst>
      <p:ext uri="{BB962C8B-B14F-4D97-AF65-F5344CB8AC3E}">
        <p14:creationId xmlns:p14="http://schemas.microsoft.com/office/powerpoint/2010/main" val="19719615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52</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6" name="CuadroTexto 15">
            <a:extLst>
              <a:ext uri="{FF2B5EF4-FFF2-40B4-BE49-F238E27FC236}">
                <a16:creationId xmlns:a16="http://schemas.microsoft.com/office/drawing/2014/main" id="{50CD4CE0-7EE2-42D9-96DA-6BBD79136F10}"/>
              </a:ext>
            </a:extLst>
          </p:cNvPr>
          <p:cNvSpPr txBox="1"/>
          <p:nvPr/>
        </p:nvSpPr>
        <p:spPr>
          <a:xfrm>
            <a:off x="3436929" y="1764829"/>
            <a:ext cx="2270173" cy="584775"/>
          </a:xfrm>
          <a:prstGeom prst="rect">
            <a:avLst/>
          </a:prstGeom>
          <a:noFill/>
        </p:spPr>
        <p:txBody>
          <a:bodyPr wrap="none" rtlCol="0">
            <a:spAutoFit/>
          </a:bodyPr>
          <a:lstStyle/>
          <a:p>
            <a:pPr algn="ctr"/>
            <a:r>
              <a:rPr lang="es-PE" sz="3200" dirty="0"/>
              <a:t>SEÑAL PWM</a:t>
            </a:r>
          </a:p>
        </p:txBody>
      </p:sp>
      <p:sp>
        <p:nvSpPr>
          <p:cNvPr id="5" name="CuadroTexto 4">
            <a:extLst>
              <a:ext uri="{FF2B5EF4-FFF2-40B4-BE49-F238E27FC236}">
                <a16:creationId xmlns:a16="http://schemas.microsoft.com/office/drawing/2014/main" id="{0A39BBD4-8AE2-4CBB-8DE5-EC4EDAB03F1D}"/>
              </a:ext>
            </a:extLst>
          </p:cNvPr>
          <p:cNvSpPr txBox="1"/>
          <p:nvPr/>
        </p:nvSpPr>
        <p:spPr>
          <a:xfrm>
            <a:off x="450032" y="2660015"/>
            <a:ext cx="3264292" cy="369332"/>
          </a:xfrm>
          <a:prstGeom prst="rect">
            <a:avLst/>
          </a:prstGeom>
          <a:noFill/>
        </p:spPr>
        <p:txBody>
          <a:bodyPr wrap="none" rtlCol="0">
            <a:spAutoFit/>
          </a:bodyPr>
          <a:lstStyle/>
          <a:p>
            <a:r>
              <a:rPr lang="es-PE" dirty="0"/>
              <a:t>CONTROL DEL BRILLO DE UN LED</a:t>
            </a:r>
          </a:p>
        </p:txBody>
      </p:sp>
      <p:sp>
        <p:nvSpPr>
          <p:cNvPr id="12" name="CuadroTexto 11">
            <a:extLst>
              <a:ext uri="{FF2B5EF4-FFF2-40B4-BE49-F238E27FC236}">
                <a16:creationId xmlns:a16="http://schemas.microsoft.com/office/drawing/2014/main" id="{23C6D6B0-9B69-4111-BA20-DEBFA7EEB45B}"/>
              </a:ext>
            </a:extLst>
          </p:cNvPr>
          <p:cNvSpPr txBox="1"/>
          <p:nvPr/>
        </p:nvSpPr>
        <p:spPr>
          <a:xfrm>
            <a:off x="628650" y="3672831"/>
            <a:ext cx="4699653" cy="1015663"/>
          </a:xfrm>
          <a:prstGeom prst="rect">
            <a:avLst/>
          </a:prstGeom>
          <a:noFill/>
        </p:spPr>
        <p:txBody>
          <a:bodyPr wrap="square" rtlCol="0">
            <a:spAutoFit/>
          </a:bodyPr>
          <a:lstStyle/>
          <a:p>
            <a:pPr algn="just"/>
            <a:r>
              <a:rPr lang="es-PE" sz="2000" dirty="0"/>
              <a:t>&gt;&gt;Implemente el siguiente código en Arduino, conecte un led en el pin 3 con su debida resistencia y observe el efecto.</a:t>
            </a:r>
          </a:p>
        </p:txBody>
      </p:sp>
      <p:pic>
        <p:nvPicPr>
          <p:cNvPr id="14" name="Imagen 13">
            <a:extLst>
              <a:ext uri="{FF2B5EF4-FFF2-40B4-BE49-F238E27FC236}">
                <a16:creationId xmlns:a16="http://schemas.microsoft.com/office/drawing/2014/main" id="{EEF175DE-A7FB-4DDC-AA96-E901958D9E1D}"/>
              </a:ext>
            </a:extLst>
          </p:cNvPr>
          <p:cNvPicPr>
            <a:picLocks noChangeAspect="1"/>
          </p:cNvPicPr>
          <p:nvPr/>
        </p:nvPicPr>
        <p:blipFill>
          <a:blip r:embed="rId3"/>
          <a:stretch>
            <a:fillRect/>
          </a:stretch>
        </p:blipFill>
        <p:spPr>
          <a:xfrm>
            <a:off x="5707102" y="1484880"/>
            <a:ext cx="3176839" cy="4848859"/>
          </a:xfrm>
          <a:prstGeom prst="rect">
            <a:avLst/>
          </a:prstGeom>
        </p:spPr>
      </p:pic>
    </p:spTree>
    <p:extLst>
      <p:ext uri="{BB962C8B-B14F-4D97-AF65-F5344CB8AC3E}">
        <p14:creationId xmlns:p14="http://schemas.microsoft.com/office/powerpoint/2010/main" val="3056703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53</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6" name="CuadroTexto 15">
            <a:extLst>
              <a:ext uri="{FF2B5EF4-FFF2-40B4-BE49-F238E27FC236}">
                <a16:creationId xmlns:a16="http://schemas.microsoft.com/office/drawing/2014/main" id="{50CD4CE0-7EE2-42D9-96DA-6BBD79136F10}"/>
              </a:ext>
            </a:extLst>
          </p:cNvPr>
          <p:cNvSpPr txBox="1"/>
          <p:nvPr/>
        </p:nvSpPr>
        <p:spPr>
          <a:xfrm>
            <a:off x="2571311" y="1764829"/>
            <a:ext cx="4001416" cy="584775"/>
          </a:xfrm>
          <a:prstGeom prst="rect">
            <a:avLst/>
          </a:prstGeom>
          <a:noFill/>
        </p:spPr>
        <p:txBody>
          <a:bodyPr wrap="none" rtlCol="0">
            <a:spAutoFit/>
          </a:bodyPr>
          <a:lstStyle/>
          <a:p>
            <a:pPr algn="ctr"/>
            <a:r>
              <a:rPr lang="es-PE" sz="3200" dirty="0"/>
              <a:t>SENSOR ULTRASONICO</a:t>
            </a:r>
          </a:p>
        </p:txBody>
      </p:sp>
      <p:pic>
        <p:nvPicPr>
          <p:cNvPr id="20482" name="Picture 2" descr="Resultado de imagen de ultrasonic sensor">
            <a:extLst>
              <a:ext uri="{FF2B5EF4-FFF2-40B4-BE49-F238E27FC236}">
                <a16:creationId xmlns:a16="http://schemas.microsoft.com/office/drawing/2014/main" id="{5FCFA6F7-51FA-4548-8665-118B903A0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47" b="21246"/>
          <a:stretch/>
        </p:blipFill>
        <p:spPr bwMode="auto">
          <a:xfrm>
            <a:off x="5208900" y="2363483"/>
            <a:ext cx="330645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08C98040-5267-4A47-9E8D-70E039C31FB0}"/>
              </a:ext>
            </a:extLst>
          </p:cNvPr>
          <p:cNvSpPr/>
          <p:nvPr/>
        </p:nvSpPr>
        <p:spPr>
          <a:xfrm>
            <a:off x="400050" y="2358311"/>
            <a:ext cx="4572000" cy="1200329"/>
          </a:xfrm>
          <a:prstGeom prst="rect">
            <a:avLst/>
          </a:prstGeom>
        </p:spPr>
        <p:txBody>
          <a:bodyPr>
            <a:spAutoFit/>
          </a:bodyPr>
          <a:lstStyle/>
          <a:p>
            <a:pPr algn="just"/>
            <a:r>
              <a:rPr lang="es-ES" dirty="0"/>
              <a:t>Estos sensores permiten medir distancias, mediante la medición del tiempo entre la emisión de una onda ultrasónica y la recepción del eco de la misma.</a:t>
            </a:r>
          </a:p>
        </p:txBody>
      </p:sp>
      <p:pic>
        <p:nvPicPr>
          <p:cNvPr id="20484" name="Picture 4" descr="Esquema y principio de detección">
            <a:extLst>
              <a:ext uri="{FF2B5EF4-FFF2-40B4-BE49-F238E27FC236}">
                <a16:creationId xmlns:a16="http://schemas.microsoft.com/office/drawing/2014/main" id="{6ED81704-9B7D-41CE-BC0D-679E76986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37" y="4986355"/>
            <a:ext cx="4879648" cy="1069776"/>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4CFDE585-C95B-4C9E-A653-2388E7077F87}"/>
              </a:ext>
            </a:extLst>
          </p:cNvPr>
          <p:cNvSpPr txBox="1"/>
          <p:nvPr/>
        </p:nvSpPr>
        <p:spPr>
          <a:xfrm>
            <a:off x="400050" y="3757670"/>
            <a:ext cx="4572000" cy="646331"/>
          </a:xfrm>
          <a:prstGeom prst="rect">
            <a:avLst/>
          </a:prstGeom>
          <a:noFill/>
        </p:spPr>
        <p:txBody>
          <a:bodyPr wrap="square" rtlCol="0">
            <a:spAutoFit/>
          </a:bodyPr>
          <a:lstStyle/>
          <a:p>
            <a:r>
              <a:rPr lang="es-PE" dirty="0"/>
              <a:t>La velocidad de propagación del ultrasonido en el aire es de 340 m/s</a:t>
            </a:r>
          </a:p>
        </p:txBody>
      </p:sp>
      <p:pic>
        <p:nvPicPr>
          <p:cNvPr id="2050" name="Picture 2" descr="Ecuación para calcular la distancia, hc-sr04">
            <a:extLst>
              <a:ext uri="{FF2B5EF4-FFF2-40B4-BE49-F238E27FC236}">
                <a16:creationId xmlns:a16="http://schemas.microsoft.com/office/drawing/2014/main" id="{884689FC-C889-42E7-9D61-3C0B60304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8424" y="4858008"/>
            <a:ext cx="306705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51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54</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6" name="CuadroTexto 15">
            <a:extLst>
              <a:ext uri="{FF2B5EF4-FFF2-40B4-BE49-F238E27FC236}">
                <a16:creationId xmlns:a16="http://schemas.microsoft.com/office/drawing/2014/main" id="{50CD4CE0-7EE2-42D9-96DA-6BBD79136F10}"/>
              </a:ext>
            </a:extLst>
          </p:cNvPr>
          <p:cNvSpPr txBox="1"/>
          <p:nvPr/>
        </p:nvSpPr>
        <p:spPr>
          <a:xfrm>
            <a:off x="2571311" y="1764829"/>
            <a:ext cx="4001416" cy="584775"/>
          </a:xfrm>
          <a:prstGeom prst="rect">
            <a:avLst/>
          </a:prstGeom>
          <a:noFill/>
        </p:spPr>
        <p:txBody>
          <a:bodyPr wrap="none" rtlCol="0">
            <a:spAutoFit/>
          </a:bodyPr>
          <a:lstStyle/>
          <a:p>
            <a:pPr algn="ctr"/>
            <a:r>
              <a:rPr lang="es-PE" sz="3200" dirty="0"/>
              <a:t>SENSOR ULTRASONICO</a:t>
            </a:r>
          </a:p>
        </p:txBody>
      </p:sp>
      <p:pic>
        <p:nvPicPr>
          <p:cNvPr id="2" name="Imagen 1">
            <a:extLst>
              <a:ext uri="{FF2B5EF4-FFF2-40B4-BE49-F238E27FC236}">
                <a16:creationId xmlns:a16="http://schemas.microsoft.com/office/drawing/2014/main" id="{D211B400-FA2E-4EFC-B1B0-96A82D0592CA}"/>
              </a:ext>
            </a:extLst>
          </p:cNvPr>
          <p:cNvPicPr>
            <a:picLocks noChangeAspect="1"/>
          </p:cNvPicPr>
          <p:nvPr/>
        </p:nvPicPr>
        <p:blipFill>
          <a:blip r:embed="rId3"/>
          <a:stretch>
            <a:fillRect/>
          </a:stretch>
        </p:blipFill>
        <p:spPr>
          <a:xfrm>
            <a:off x="0" y="2906673"/>
            <a:ext cx="4287570" cy="3361796"/>
          </a:xfrm>
          <a:prstGeom prst="rect">
            <a:avLst/>
          </a:prstGeom>
        </p:spPr>
      </p:pic>
      <p:pic>
        <p:nvPicPr>
          <p:cNvPr id="5" name="Imagen 4">
            <a:extLst>
              <a:ext uri="{FF2B5EF4-FFF2-40B4-BE49-F238E27FC236}">
                <a16:creationId xmlns:a16="http://schemas.microsoft.com/office/drawing/2014/main" id="{3048804A-4F96-45AE-93C0-3463B30EA4AB}"/>
              </a:ext>
            </a:extLst>
          </p:cNvPr>
          <p:cNvPicPr>
            <a:picLocks noChangeAspect="1"/>
          </p:cNvPicPr>
          <p:nvPr/>
        </p:nvPicPr>
        <p:blipFill>
          <a:blip r:embed="rId4"/>
          <a:stretch>
            <a:fillRect/>
          </a:stretch>
        </p:blipFill>
        <p:spPr>
          <a:xfrm>
            <a:off x="4362275" y="4270773"/>
            <a:ext cx="4689446" cy="1387483"/>
          </a:xfrm>
          <a:prstGeom prst="rect">
            <a:avLst/>
          </a:prstGeom>
        </p:spPr>
      </p:pic>
      <p:sp>
        <p:nvSpPr>
          <p:cNvPr id="13" name="CuadroTexto 12">
            <a:extLst>
              <a:ext uri="{FF2B5EF4-FFF2-40B4-BE49-F238E27FC236}">
                <a16:creationId xmlns:a16="http://schemas.microsoft.com/office/drawing/2014/main" id="{F8BD4C0B-E104-4A21-8742-B3C30F8B830D}"/>
              </a:ext>
            </a:extLst>
          </p:cNvPr>
          <p:cNvSpPr txBox="1"/>
          <p:nvPr/>
        </p:nvSpPr>
        <p:spPr>
          <a:xfrm>
            <a:off x="366963" y="2507952"/>
            <a:ext cx="3285195" cy="369332"/>
          </a:xfrm>
          <a:prstGeom prst="rect">
            <a:avLst/>
          </a:prstGeom>
          <a:noFill/>
        </p:spPr>
        <p:txBody>
          <a:bodyPr wrap="none" rtlCol="0">
            <a:spAutoFit/>
          </a:bodyPr>
          <a:lstStyle/>
          <a:p>
            <a:r>
              <a:rPr lang="es-PE" dirty="0"/>
              <a:t>Configuración y emisión de pulso</a:t>
            </a:r>
          </a:p>
        </p:txBody>
      </p:sp>
      <p:sp>
        <p:nvSpPr>
          <p:cNvPr id="18" name="CuadroTexto 17">
            <a:extLst>
              <a:ext uri="{FF2B5EF4-FFF2-40B4-BE49-F238E27FC236}">
                <a16:creationId xmlns:a16="http://schemas.microsoft.com/office/drawing/2014/main" id="{A44C73CE-2F77-4D49-8EFB-EC5F050A306D}"/>
              </a:ext>
            </a:extLst>
          </p:cNvPr>
          <p:cNvSpPr txBox="1"/>
          <p:nvPr/>
        </p:nvSpPr>
        <p:spPr>
          <a:xfrm>
            <a:off x="5065899" y="3429000"/>
            <a:ext cx="3628576" cy="646331"/>
          </a:xfrm>
          <a:prstGeom prst="rect">
            <a:avLst/>
          </a:prstGeom>
          <a:noFill/>
        </p:spPr>
        <p:txBody>
          <a:bodyPr wrap="square" rtlCol="0">
            <a:spAutoFit/>
          </a:bodyPr>
          <a:lstStyle/>
          <a:p>
            <a:pPr algn="ctr"/>
            <a:r>
              <a:rPr lang="es-PE" dirty="0"/>
              <a:t>Lectura de pulso , calculo e impresión de distancia:</a:t>
            </a:r>
          </a:p>
        </p:txBody>
      </p:sp>
    </p:spTree>
    <p:extLst>
      <p:ext uri="{BB962C8B-B14F-4D97-AF65-F5344CB8AC3E}">
        <p14:creationId xmlns:p14="http://schemas.microsoft.com/office/powerpoint/2010/main" val="1020384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55</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6" name="CuadroTexto 15">
            <a:extLst>
              <a:ext uri="{FF2B5EF4-FFF2-40B4-BE49-F238E27FC236}">
                <a16:creationId xmlns:a16="http://schemas.microsoft.com/office/drawing/2014/main" id="{50CD4CE0-7EE2-42D9-96DA-6BBD79136F10}"/>
              </a:ext>
            </a:extLst>
          </p:cNvPr>
          <p:cNvSpPr txBox="1"/>
          <p:nvPr/>
        </p:nvSpPr>
        <p:spPr>
          <a:xfrm>
            <a:off x="3436929" y="1764829"/>
            <a:ext cx="2270173" cy="584775"/>
          </a:xfrm>
          <a:prstGeom prst="rect">
            <a:avLst/>
          </a:prstGeom>
          <a:noFill/>
        </p:spPr>
        <p:txBody>
          <a:bodyPr wrap="none" rtlCol="0">
            <a:spAutoFit/>
          </a:bodyPr>
          <a:lstStyle/>
          <a:p>
            <a:pPr algn="ctr"/>
            <a:r>
              <a:rPr lang="es-PE" sz="3200" dirty="0"/>
              <a:t>SEÑAL PWM</a:t>
            </a:r>
          </a:p>
        </p:txBody>
      </p:sp>
      <p:pic>
        <p:nvPicPr>
          <p:cNvPr id="3" name="Imagen 2">
            <a:extLst>
              <a:ext uri="{FF2B5EF4-FFF2-40B4-BE49-F238E27FC236}">
                <a16:creationId xmlns:a16="http://schemas.microsoft.com/office/drawing/2014/main" id="{9A02307A-E725-4AF0-9E62-278FDB911791}"/>
              </a:ext>
            </a:extLst>
          </p:cNvPr>
          <p:cNvPicPr>
            <a:picLocks noChangeAspect="1"/>
          </p:cNvPicPr>
          <p:nvPr/>
        </p:nvPicPr>
        <p:blipFill>
          <a:blip r:embed="rId3"/>
          <a:stretch>
            <a:fillRect/>
          </a:stretch>
        </p:blipFill>
        <p:spPr>
          <a:xfrm>
            <a:off x="5707101" y="2617371"/>
            <a:ext cx="2819403" cy="3437854"/>
          </a:xfrm>
          <a:prstGeom prst="rect">
            <a:avLst/>
          </a:prstGeom>
        </p:spPr>
      </p:pic>
      <p:sp>
        <p:nvSpPr>
          <p:cNvPr id="5" name="CuadroTexto 4">
            <a:extLst>
              <a:ext uri="{FF2B5EF4-FFF2-40B4-BE49-F238E27FC236}">
                <a16:creationId xmlns:a16="http://schemas.microsoft.com/office/drawing/2014/main" id="{0A39BBD4-8AE2-4CBB-8DE5-EC4EDAB03F1D}"/>
              </a:ext>
            </a:extLst>
          </p:cNvPr>
          <p:cNvSpPr txBox="1"/>
          <p:nvPr/>
        </p:nvSpPr>
        <p:spPr>
          <a:xfrm>
            <a:off x="450032" y="2502887"/>
            <a:ext cx="4258025" cy="369332"/>
          </a:xfrm>
          <a:prstGeom prst="rect">
            <a:avLst/>
          </a:prstGeom>
          <a:noFill/>
        </p:spPr>
        <p:txBody>
          <a:bodyPr wrap="none" rtlCol="0">
            <a:spAutoFit/>
          </a:bodyPr>
          <a:lstStyle/>
          <a:p>
            <a:r>
              <a:rPr lang="es-PE" dirty="0"/>
              <a:t>CONTROL DE LA VELOCIDAD DE UN MOTOR</a:t>
            </a:r>
          </a:p>
        </p:txBody>
      </p:sp>
      <p:sp>
        <p:nvSpPr>
          <p:cNvPr id="12" name="CuadroTexto 11">
            <a:extLst>
              <a:ext uri="{FF2B5EF4-FFF2-40B4-BE49-F238E27FC236}">
                <a16:creationId xmlns:a16="http://schemas.microsoft.com/office/drawing/2014/main" id="{23C6D6B0-9B69-4111-BA20-DEBFA7EEB45B}"/>
              </a:ext>
            </a:extLst>
          </p:cNvPr>
          <p:cNvSpPr txBox="1"/>
          <p:nvPr/>
        </p:nvSpPr>
        <p:spPr>
          <a:xfrm>
            <a:off x="693312" y="2912286"/>
            <a:ext cx="5111869" cy="923330"/>
          </a:xfrm>
          <a:prstGeom prst="rect">
            <a:avLst/>
          </a:prstGeom>
          <a:noFill/>
        </p:spPr>
        <p:txBody>
          <a:bodyPr wrap="square" rtlCol="0">
            <a:spAutoFit/>
          </a:bodyPr>
          <a:lstStyle/>
          <a:p>
            <a:r>
              <a:rPr lang="es-PE" dirty="0"/>
              <a:t>&gt;&gt;Implemente el siguiente código en Arduino.</a:t>
            </a:r>
          </a:p>
          <a:p>
            <a:endParaRPr lang="es-PE" dirty="0"/>
          </a:p>
          <a:p>
            <a:r>
              <a:rPr lang="es-PE" dirty="0"/>
              <a:t>&gt;&gt; Conecte el motor al pin 5 usando un transistor</a:t>
            </a:r>
          </a:p>
        </p:txBody>
      </p:sp>
      <p:pic>
        <p:nvPicPr>
          <p:cNvPr id="23554" name="Picture 2" descr="Resultado de imagen de npn arduino">
            <a:extLst>
              <a:ext uri="{FF2B5EF4-FFF2-40B4-BE49-F238E27FC236}">
                <a16:creationId xmlns:a16="http://schemas.microsoft.com/office/drawing/2014/main" id="{14307598-8252-42A4-9773-F6DECA999B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131"/>
          <a:stretch/>
        </p:blipFill>
        <p:spPr bwMode="auto">
          <a:xfrm>
            <a:off x="570884" y="3819417"/>
            <a:ext cx="4812664" cy="248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873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56</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6" name="CuadroTexto 15">
            <a:extLst>
              <a:ext uri="{FF2B5EF4-FFF2-40B4-BE49-F238E27FC236}">
                <a16:creationId xmlns:a16="http://schemas.microsoft.com/office/drawing/2014/main" id="{50CD4CE0-7EE2-42D9-96DA-6BBD79136F10}"/>
              </a:ext>
            </a:extLst>
          </p:cNvPr>
          <p:cNvSpPr txBox="1"/>
          <p:nvPr/>
        </p:nvSpPr>
        <p:spPr>
          <a:xfrm>
            <a:off x="3548433" y="1764829"/>
            <a:ext cx="2047163" cy="584775"/>
          </a:xfrm>
          <a:prstGeom prst="rect">
            <a:avLst/>
          </a:prstGeom>
          <a:noFill/>
        </p:spPr>
        <p:txBody>
          <a:bodyPr wrap="none" rtlCol="0">
            <a:spAutoFit/>
          </a:bodyPr>
          <a:lstStyle/>
          <a:p>
            <a:pPr algn="ctr"/>
            <a:r>
              <a:rPr lang="es-PE" sz="3200" dirty="0"/>
              <a:t>MOTOR DC</a:t>
            </a:r>
          </a:p>
        </p:txBody>
      </p:sp>
      <p:pic>
        <p:nvPicPr>
          <p:cNvPr id="19458" name="Picture 2" descr="Resultado de imagen de TRANSITORES NPN y PNP">
            <a:extLst>
              <a:ext uri="{FF2B5EF4-FFF2-40B4-BE49-F238E27FC236}">
                <a16:creationId xmlns:a16="http://schemas.microsoft.com/office/drawing/2014/main" id="{E4D5D81D-CE11-4123-9048-48446187D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950" y="2413567"/>
            <a:ext cx="2010137" cy="200319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Resultado de imagen de motor npn">
            <a:extLst>
              <a:ext uri="{FF2B5EF4-FFF2-40B4-BE49-F238E27FC236}">
                <a16:creationId xmlns:a16="http://schemas.microsoft.com/office/drawing/2014/main" id="{095316DA-C0FB-439A-B198-32DEE933E0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3976" y="2253183"/>
            <a:ext cx="3491465" cy="405460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8244AD7E-0813-4622-92A8-548DFB47B165}"/>
              </a:ext>
            </a:extLst>
          </p:cNvPr>
          <p:cNvSpPr txBox="1"/>
          <p:nvPr/>
        </p:nvSpPr>
        <p:spPr>
          <a:xfrm>
            <a:off x="287117" y="2599556"/>
            <a:ext cx="2581453" cy="1631216"/>
          </a:xfrm>
          <a:prstGeom prst="rect">
            <a:avLst/>
          </a:prstGeom>
          <a:noFill/>
        </p:spPr>
        <p:txBody>
          <a:bodyPr wrap="square" rtlCol="0">
            <a:spAutoFit/>
          </a:bodyPr>
          <a:lstStyle/>
          <a:p>
            <a:pPr algn="just"/>
            <a:r>
              <a:rPr lang="es-PE" sz="2000" dirty="0"/>
              <a:t>Existen 2 tipos de transistores bipolares, los NPN y PNP, cuyo símbolo se muestra en la figura.</a:t>
            </a:r>
          </a:p>
        </p:txBody>
      </p:sp>
      <p:sp>
        <p:nvSpPr>
          <p:cNvPr id="5" name="CuadroTexto 4">
            <a:extLst>
              <a:ext uri="{FF2B5EF4-FFF2-40B4-BE49-F238E27FC236}">
                <a16:creationId xmlns:a16="http://schemas.microsoft.com/office/drawing/2014/main" id="{FEA5B8CA-7405-4596-9214-0CD806DC5914}"/>
              </a:ext>
            </a:extLst>
          </p:cNvPr>
          <p:cNvSpPr txBox="1"/>
          <p:nvPr/>
        </p:nvSpPr>
        <p:spPr>
          <a:xfrm>
            <a:off x="292689" y="4919818"/>
            <a:ext cx="4735254" cy="1200329"/>
          </a:xfrm>
          <a:prstGeom prst="rect">
            <a:avLst/>
          </a:prstGeom>
          <a:noFill/>
        </p:spPr>
        <p:txBody>
          <a:bodyPr wrap="square" rtlCol="0">
            <a:spAutoFit/>
          </a:bodyPr>
          <a:lstStyle/>
          <a:p>
            <a:pPr algn="just"/>
            <a:r>
              <a:rPr lang="es-PE" dirty="0"/>
              <a:t>Una forma de conectar un motor al Arduino mediante un transistor NPN, se muestra en la figura. Pi GPIO es la conexión al Arduino. El diodo cumple la función de protección.</a:t>
            </a:r>
          </a:p>
        </p:txBody>
      </p:sp>
    </p:spTree>
    <p:extLst>
      <p:ext uri="{BB962C8B-B14F-4D97-AF65-F5344CB8AC3E}">
        <p14:creationId xmlns:p14="http://schemas.microsoft.com/office/powerpoint/2010/main" val="3808978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57</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6" name="CuadroTexto 15">
            <a:extLst>
              <a:ext uri="{FF2B5EF4-FFF2-40B4-BE49-F238E27FC236}">
                <a16:creationId xmlns:a16="http://schemas.microsoft.com/office/drawing/2014/main" id="{50CD4CE0-7EE2-42D9-96DA-6BBD79136F10}"/>
              </a:ext>
            </a:extLst>
          </p:cNvPr>
          <p:cNvSpPr txBox="1"/>
          <p:nvPr/>
        </p:nvSpPr>
        <p:spPr>
          <a:xfrm>
            <a:off x="3548433" y="1764829"/>
            <a:ext cx="2047163" cy="584775"/>
          </a:xfrm>
          <a:prstGeom prst="rect">
            <a:avLst/>
          </a:prstGeom>
          <a:noFill/>
        </p:spPr>
        <p:txBody>
          <a:bodyPr wrap="none" rtlCol="0">
            <a:spAutoFit/>
          </a:bodyPr>
          <a:lstStyle/>
          <a:p>
            <a:pPr algn="ctr"/>
            <a:r>
              <a:rPr lang="es-PE" sz="3200" dirty="0"/>
              <a:t>MOTOR DC</a:t>
            </a:r>
          </a:p>
        </p:txBody>
      </p:sp>
      <p:pic>
        <p:nvPicPr>
          <p:cNvPr id="19460" name="Picture 4" descr="Resultado de imagen de motor npn">
            <a:extLst>
              <a:ext uri="{FF2B5EF4-FFF2-40B4-BE49-F238E27FC236}">
                <a16:creationId xmlns:a16="http://schemas.microsoft.com/office/drawing/2014/main" id="{095316DA-C0FB-439A-B198-32DEE933E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3976" y="2253183"/>
            <a:ext cx="3491465" cy="40546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bd135">
            <a:extLst>
              <a:ext uri="{FF2B5EF4-FFF2-40B4-BE49-F238E27FC236}">
                <a16:creationId xmlns:a16="http://schemas.microsoft.com/office/drawing/2014/main" id="{55063223-4921-4EBA-A736-4CF2BE95B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688" y="3171038"/>
            <a:ext cx="2559323" cy="25593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npn">
            <a:extLst>
              <a:ext uri="{FF2B5EF4-FFF2-40B4-BE49-F238E27FC236}">
                <a16:creationId xmlns:a16="http://schemas.microsoft.com/office/drawing/2014/main" id="{29C98D0C-CA7A-4822-B898-3220E7E643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a:stretch/>
        </p:blipFill>
        <p:spPr bwMode="auto">
          <a:xfrm>
            <a:off x="3028950" y="3155511"/>
            <a:ext cx="2205780" cy="259255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47C38EC-AEC5-4E68-A4BF-EAD29B5CD832}"/>
              </a:ext>
            </a:extLst>
          </p:cNvPr>
          <p:cNvSpPr txBox="1"/>
          <p:nvPr/>
        </p:nvSpPr>
        <p:spPr>
          <a:xfrm>
            <a:off x="947956" y="2349604"/>
            <a:ext cx="1978042" cy="369332"/>
          </a:xfrm>
          <a:prstGeom prst="rect">
            <a:avLst/>
          </a:prstGeom>
          <a:noFill/>
        </p:spPr>
        <p:txBody>
          <a:bodyPr wrap="none" rtlCol="0">
            <a:spAutoFit/>
          </a:bodyPr>
          <a:lstStyle/>
          <a:p>
            <a:r>
              <a:rPr lang="es-PE" dirty="0"/>
              <a:t>CONEXIÓN MOTOR</a:t>
            </a:r>
          </a:p>
        </p:txBody>
      </p:sp>
    </p:spTree>
    <p:extLst>
      <p:ext uri="{BB962C8B-B14F-4D97-AF65-F5344CB8AC3E}">
        <p14:creationId xmlns:p14="http://schemas.microsoft.com/office/powerpoint/2010/main" val="3963997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Resultado de imagen de motor y ultrasonido arduino">
            <a:extLst>
              <a:ext uri="{FF2B5EF4-FFF2-40B4-BE49-F238E27FC236}">
                <a16:creationId xmlns:a16="http://schemas.microsoft.com/office/drawing/2014/main" id="{8897911B-8FC1-4FC3-96E6-9CB0F2AEA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370" y="2528555"/>
            <a:ext cx="5905500" cy="374332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58</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7" name="CuadroTexto 16">
            <a:extLst>
              <a:ext uri="{FF2B5EF4-FFF2-40B4-BE49-F238E27FC236}">
                <a16:creationId xmlns:a16="http://schemas.microsoft.com/office/drawing/2014/main" id="{65944ED6-5D53-41B2-94A2-13B8D70F1985}"/>
              </a:ext>
            </a:extLst>
          </p:cNvPr>
          <p:cNvSpPr txBox="1"/>
          <p:nvPr/>
        </p:nvSpPr>
        <p:spPr>
          <a:xfrm>
            <a:off x="324791" y="1745797"/>
            <a:ext cx="8494441" cy="584775"/>
          </a:xfrm>
          <a:prstGeom prst="rect">
            <a:avLst/>
          </a:prstGeom>
          <a:noFill/>
        </p:spPr>
        <p:txBody>
          <a:bodyPr wrap="none" rtlCol="0">
            <a:spAutoFit/>
          </a:bodyPr>
          <a:lstStyle/>
          <a:p>
            <a:pPr algn="ctr"/>
            <a:r>
              <a:rPr lang="es-PE" sz="3200" dirty="0"/>
              <a:t>CONTROL DE MOTOR CON SENSOR ULTRASONICO</a:t>
            </a:r>
          </a:p>
        </p:txBody>
      </p:sp>
      <p:sp>
        <p:nvSpPr>
          <p:cNvPr id="4" name="CuadroTexto 3">
            <a:extLst>
              <a:ext uri="{FF2B5EF4-FFF2-40B4-BE49-F238E27FC236}">
                <a16:creationId xmlns:a16="http://schemas.microsoft.com/office/drawing/2014/main" id="{F767664E-400C-4909-B7FF-5F7F5683C1ED}"/>
              </a:ext>
            </a:extLst>
          </p:cNvPr>
          <p:cNvSpPr txBox="1"/>
          <p:nvPr/>
        </p:nvSpPr>
        <p:spPr>
          <a:xfrm>
            <a:off x="210075" y="2573092"/>
            <a:ext cx="3028425" cy="923330"/>
          </a:xfrm>
          <a:prstGeom prst="rect">
            <a:avLst/>
          </a:prstGeom>
          <a:noFill/>
        </p:spPr>
        <p:txBody>
          <a:bodyPr wrap="square" rtlCol="0">
            <a:spAutoFit/>
          </a:bodyPr>
          <a:lstStyle/>
          <a:p>
            <a:r>
              <a:rPr lang="es-PE" dirty="0"/>
              <a:t>USTED ESTA LISTO PARA REALIZAR EL PROYECTO DE ESTE MODULO:</a:t>
            </a:r>
          </a:p>
        </p:txBody>
      </p:sp>
      <p:sp>
        <p:nvSpPr>
          <p:cNvPr id="12" name="CuadroTexto 11">
            <a:extLst>
              <a:ext uri="{FF2B5EF4-FFF2-40B4-BE49-F238E27FC236}">
                <a16:creationId xmlns:a16="http://schemas.microsoft.com/office/drawing/2014/main" id="{3EA2E132-6585-4A4A-9715-40C0E145B23C}"/>
              </a:ext>
            </a:extLst>
          </p:cNvPr>
          <p:cNvSpPr txBox="1"/>
          <p:nvPr/>
        </p:nvSpPr>
        <p:spPr>
          <a:xfrm>
            <a:off x="285402" y="3629371"/>
            <a:ext cx="2743548" cy="2585323"/>
          </a:xfrm>
          <a:prstGeom prst="rect">
            <a:avLst/>
          </a:prstGeom>
          <a:noFill/>
        </p:spPr>
        <p:txBody>
          <a:bodyPr wrap="square" rtlCol="0">
            <a:spAutoFit/>
          </a:bodyPr>
          <a:lstStyle/>
          <a:p>
            <a:pPr algn="just"/>
            <a:r>
              <a:rPr lang="es-PE" dirty="0"/>
              <a:t>Conecte el modulo ultrasónico y el motor a la placa Arduino, y prográmela de tal forma que la velocidad del motor varié según la distancia sensada. A mas cerca mas lento, a mas lejos mas rápido gira el motor.</a:t>
            </a:r>
          </a:p>
        </p:txBody>
      </p:sp>
    </p:spTree>
    <p:extLst>
      <p:ext uri="{BB962C8B-B14F-4D97-AF65-F5344CB8AC3E}">
        <p14:creationId xmlns:p14="http://schemas.microsoft.com/office/powerpoint/2010/main" val="2872579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6</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900516" y="1729510"/>
            <a:ext cx="3494033" cy="584775"/>
          </a:xfrm>
          <a:prstGeom prst="rect">
            <a:avLst/>
          </a:prstGeom>
          <a:noFill/>
        </p:spPr>
        <p:txBody>
          <a:bodyPr wrap="none" rtlCol="0">
            <a:spAutoFit/>
          </a:bodyPr>
          <a:lstStyle/>
          <a:p>
            <a:r>
              <a:rPr lang="es-PE" sz="3200" dirty="0"/>
              <a:t>¿QUE ES ARDUINO?</a:t>
            </a:r>
          </a:p>
        </p:txBody>
      </p:sp>
      <p:pic>
        <p:nvPicPr>
          <p:cNvPr id="2050" name="Picture 2" descr="Resultado de imagen de proyectos en Arduino">
            <a:extLst>
              <a:ext uri="{FF2B5EF4-FFF2-40B4-BE49-F238E27FC236}">
                <a16:creationId xmlns:a16="http://schemas.microsoft.com/office/drawing/2014/main" id="{1B4EF5A3-0846-4628-81C6-FF41A2F14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037" y="4545005"/>
            <a:ext cx="1957672" cy="15857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proyectos en Arduino">
            <a:extLst>
              <a:ext uri="{FF2B5EF4-FFF2-40B4-BE49-F238E27FC236}">
                <a16:creationId xmlns:a16="http://schemas.microsoft.com/office/drawing/2014/main" id="{7A1552A2-4FB4-461C-8BAB-4493A0919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198" y="2309447"/>
            <a:ext cx="3494033" cy="19653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proyectos en Arduino">
            <a:extLst>
              <a:ext uri="{FF2B5EF4-FFF2-40B4-BE49-F238E27FC236}">
                <a16:creationId xmlns:a16="http://schemas.microsoft.com/office/drawing/2014/main" id="{B3E20E24-FB94-4443-9574-651C14C6BE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48618"/>
            <a:ext cx="5146766" cy="3861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proyectos en Arduino">
            <a:extLst>
              <a:ext uri="{FF2B5EF4-FFF2-40B4-BE49-F238E27FC236}">
                <a16:creationId xmlns:a16="http://schemas.microsoft.com/office/drawing/2014/main" id="{DDFA5154-60BE-4D29-928E-8E46EFA9E6B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365" b="89841" l="4102" r="96680"/>
                    </a14:imgEffect>
                  </a14:imgLayer>
                </a14:imgProps>
              </a:ext>
              <a:ext uri="{28A0092B-C50C-407E-A947-70E740481C1C}">
                <a14:useLocalDpi xmlns:a14="http://schemas.microsoft.com/office/drawing/2010/main" val="0"/>
              </a:ext>
            </a:extLst>
          </a:blip>
          <a:srcRect/>
          <a:stretch>
            <a:fillRect/>
          </a:stretch>
        </p:blipFill>
        <p:spPr bwMode="auto">
          <a:xfrm>
            <a:off x="7287870" y="4697861"/>
            <a:ext cx="1882180" cy="1501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765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FAAAC542-AC52-4259-9AC3-F2520FB16A48}"/>
              </a:ext>
            </a:extLst>
          </p:cNvPr>
          <p:cNvSpPr/>
          <p:nvPr/>
        </p:nvSpPr>
        <p:spPr>
          <a:xfrm>
            <a:off x="628648" y="2892996"/>
            <a:ext cx="3943350" cy="7384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7</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3673355" y="1708265"/>
            <a:ext cx="2062359" cy="584775"/>
          </a:xfrm>
          <a:prstGeom prst="rect">
            <a:avLst/>
          </a:prstGeom>
          <a:noFill/>
        </p:spPr>
        <p:txBody>
          <a:bodyPr wrap="none" rtlCol="0">
            <a:spAutoFit/>
          </a:bodyPr>
          <a:lstStyle/>
          <a:p>
            <a:r>
              <a:rPr lang="es-PE" sz="3200" dirty="0"/>
              <a:t>MODULO 1</a:t>
            </a:r>
          </a:p>
        </p:txBody>
      </p:sp>
      <p:sp>
        <p:nvSpPr>
          <p:cNvPr id="14" name="CuadroTexto 13">
            <a:extLst>
              <a:ext uri="{FF2B5EF4-FFF2-40B4-BE49-F238E27FC236}">
                <a16:creationId xmlns:a16="http://schemas.microsoft.com/office/drawing/2014/main" id="{1FD67AB9-EB36-456D-80FF-DCB83786B1FD}"/>
              </a:ext>
            </a:extLst>
          </p:cNvPr>
          <p:cNvSpPr txBox="1"/>
          <p:nvPr/>
        </p:nvSpPr>
        <p:spPr>
          <a:xfrm>
            <a:off x="297602" y="2445864"/>
            <a:ext cx="8699863" cy="3785652"/>
          </a:xfrm>
          <a:prstGeom prst="rect">
            <a:avLst/>
          </a:prstGeom>
          <a:noFill/>
        </p:spPr>
        <p:txBody>
          <a:bodyPr wrap="square" numCol="2" rtlCol="0">
            <a:spAutoFit/>
          </a:bodyPr>
          <a:lstStyle/>
          <a:p>
            <a:pPr marL="457200" indent="-457200">
              <a:buFont typeface="+mj-lt"/>
              <a:buAutoNum type="arabicPeriod"/>
            </a:pPr>
            <a:r>
              <a:rPr lang="es-PE" sz="2400" dirty="0">
                <a:latin typeface="Bahnschrift Light Condensed" panose="020B0502040204020203" pitchFamily="34" charset="0"/>
              </a:rPr>
              <a:t>¿Que es Arduino?		</a:t>
            </a:r>
          </a:p>
          <a:p>
            <a:pPr marL="457200" indent="-457200">
              <a:buFont typeface="+mj-lt"/>
              <a:buAutoNum type="arabicPeriod"/>
            </a:pPr>
            <a:r>
              <a:rPr lang="es-PE" sz="2400" dirty="0">
                <a:latin typeface="Bahnschrift Light Condensed" panose="020B0502040204020203" pitchFamily="34" charset="0"/>
              </a:rPr>
              <a:t>Requerimientos para hacer un proyecto en Arduino</a:t>
            </a:r>
          </a:p>
          <a:p>
            <a:pPr marL="457200" indent="-457200">
              <a:buFont typeface="+mj-lt"/>
              <a:buAutoNum type="arabicPeriod"/>
            </a:pPr>
            <a:r>
              <a:rPr lang="es-PE" sz="2400" dirty="0">
                <a:latin typeface="Bahnschrift Light Condensed" panose="020B0502040204020203" pitchFamily="34" charset="0"/>
              </a:rPr>
              <a:t>Electrónica esencial</a:t>
            </a:r>
          </a:p>
          <a:p>
            <a:pPr marL="914400" lvl="1" indent="-457200">
              <a:buFont typeface="Arial" panose="020B0604020202020204" pitchFamily="34" charset="0"/>
              <a:buChar char="•"/>
            </a:pPr>
            <a:r>
              <a:rPr lang="es-PE" sz="2400" dirty="0">
                <a:latin typeface="Bahnschrift Light Condensed" panose="020B0502040204020203" pitchFamily="34" charset="0"/>
              </a:rPr>
              <a:t>Voltaje</a:t>
            </a:r>
          </a:p>
          <a:p>
            <a:pPr marL="914400" lvl="1" indent="-457200">
              <a:buFont typeface="Arial" panose="020B0604020202020204" pitchFamily="34" charset="0"/>
              <a:buChar char="•"/>
            </a:pPr>
            <a:r>
              <a:rPr lang="es-PE" sz="2400" dirty="0">
                <a:latin typeface="Bahnschrift Light Condensed" panose="020B0502040204020203" pitchFamily="34" charset="0"/>
              </a:rPr>
              <a:t>Corriente</a:t>
            </a:r>
          </a:p>
          <a:p>
            <a:pPr marL="914400" lvl="1" indent="-457200">
              <a:buFont typeface="Arial" panose="020B0604020202020204" pitchFamily="34" charset="0"/>
              <a:buChar char="•"/>
            </a:pPr>
            <a:r>
              <a:rPr lang="es-PE" sz="2400" dirty="0">
                <a:latin typeface="Bahnschrift Light Condensed" panose="020B0502040204020203" pitchFamily="34" charset="0"/>
              </a:rPr>
              <a:t>Resistencia</a:t>
            </a:r>
          </a:p>
          <a:p>
            <a:pPr marL="914400" lvl="1" indent="-457200">
              <a:buFont typeface="Arial" panose="020B0604020202020204" pitchFamily="34" charset="0"/>
              <a:buChar char="•"/>
            </a:pPr>
            <a:r>
              <a:rPr lang="es-PE" sz="2400" dirty="0">
                <a:latin typeface="Bahnschrift Light Condensed" panose="020B0502040204020203" pitchFamily="34" charset="0"/>
              </a:rPr>
              <a:t>Ley de Ohm</a:t>
            </a:r>
          </a:p>
          <a:p>
            <a:pPr marL="457200" indent="-457200">
              <a:buFont typeface="+mj-lt"/>
              <a:buAutoNum type="arabicPeriod"/>
            </a:pPr>
            <a:r>
              <a:rPr lang="es-PE" sz="2400" dirty="0">
                <a:latin typeface="Bahnschrift Light Condensed" panose="020B0502040204020203" pitchFamily="34" charset="0"/>
              </a:rPr>
              <a:t>Programación básica</a:t>
            </a:r>
          </a:p>
          <a:p>
            <a:pPr marL="914400" lvl="1" indent="-457200">
              <a:buFont typeface="Arial" panose="020B0604020202020204" pitchFamily="34" charset="0"/>
              <a:buChar char="•"/>
            </a:pPr>
            <a:r>
              <a:rPr lang="es-PE" sz="2400" dirty="0">
                <a:latin typeface="Bahnschrift Light Condensed" panose="020B0502040204020203" pitchFamily="34" charset="0"/>
              </a:rPr>
              <a:t>Hola mundo!</a:t>
            </a:r>
          </a:p>
          <a:p>
            <a:pPr marL="914400" lvl="1" indent="-457200">
              <a:buFont typeface="Arial" panose="020B0604020202020204" pitchFamily="34" charset="0"/>
              <a:buChar char="•"/>
            </a:pPr>
            <a:r>
              <a:rPr lang="es-PE" sz="2400" dirty="0">
                <a:latin typeface="Bahnschrift Light Condensed" panose="020B0502040204020203" pitchFamily="34" charset="0"/>
              </a:rPr>
              <a:t>Sentencia  Si … Entonces</a:t>
            </a:r>
          </a:p>
          <a:p>
            <a:pPr marL="457200" indent="-457200">
              <a:buFont typeface="+mj-lt"/>
              <a:buAutoNum type="arabicPeriod"/>
            </a:pPr>
            <a:r>
              <a:rPr lang="es-PE" sz="2400" dirty="0">
                <a:latin typeface="Bahnschrift Light Condensed" panose="020B0502040204020203" pitchFamily="34" charset="0"/>
              </a:rPr>
              <a:t>Reconocimiento del Protoboard</a:t>
            </a:r>
          </a:p>
          <a:p>
            <a:pPr marL="457200" indent="-457200">
              <a:buFont typeface="+mj-lt"/>
              <a:buAutoNum type="arabicPeriod"/>
            </a:pPr>
            <a:r>
              <a:rPr lang="es-PE" sz="2400" dirty="0">
                <a:latin typeface="Bahnschrift Light Condensed" panose="020B0502040204020203" pitchFamily="34" charset="0"/>
              </a:rPr>
              <a:t>Estructura de la placa Arduino</a:t>
            </a:r>
          </a:p>
          <a:p>
            <a:pPr marL="914400" lvl="1" indent="-457200">
              <a:buFont typeface="Arial" panose="020B0604020202020204" pitchFamily="34" charset="0"/>
              <a:buChar char="•"/>
            </a:pPr>
            <a:r>
              <a:rPr lang="es-PE" sz="2400" dirty="0">
                <a:latin typeface="Bahnschrift Light Condensed" panose="020B0502040204020203" pitchFamily="34" charset="0"/>
              </a:rPr>
              <a:t>Instalación del IDE Arduino</a:t>
            </a:r>
          </a:p>
          <a:p>
            <a:pPr marL="914400" lvl="1" indent="-457200">
              <a:buFont typeface="Arial" panose="020B0604020202020204" pitchFamily="34" charset="0"/>
              <a:buChar char="•"/>
            </a:pPr>
            <a:r>
              <a:rPr lang="es-PE" sz="2400" dirty="0">
                <a:latin typeface="Bahnschrift Light Condensed" panose="020B0502040204020203" pitchFamily="34" charset="0"/>
              </a:rPr>
              <a:t>1 y 0 digital</a:t>
            </a:r>
          </a:p>
          <a:p>
            <a:pPr marL="914400" lvl="1" indent="-457200">
              <a:buFont typeface="Arial" panose="020B0604020202020204" pitchFamily="34" charset="0"/>
              <a:buChar char="•"/>
            </a:pPr>
            <a:r>
              <a:rPr lang="es-PE" sz="2400" dirty="0">
                <a:latin typeface="Bahnschrift Light Condensed" panose="020B0502040204020203" pitchFamily="34" charset="0"/>
              </a:rPr>
              <a:t>Entradas y salidas digitales</a:t>
            </a:r>
          </a:p>
          <a:p>
            <a:pPr marL="914400" lvl="1" indent="-457200">
              <a:buFont typeface="Arial" panose="020B0604020202020204" pitchFamily="34" charset="0"/>
              <a:buChar char="•"/>
            </a:pPr>
            <a:r>
              <a:rPr lang="es-PE" sz="2400" dirty="0">
                <a:latin typeface="Bahnschrift Light Condensed" panose="020B0502040204020203" pitchFamily="34" charset="0"/>
              </a:rPr>
              <a:t>Hola mundo en Arduino</a:t>
            </a:r>
          </a:p>
          <a:p>
            <a:pPr marL="457200" indent="-457200">
              <a:buFont typeface="+mj-lt"/>
              <a:buAutoNum type="arabicPeriod"/>
            </a:pPr>
            <a:r>
              <a:rPr lang="es-PE" sz="2400" dirty="0">
                <a:latin typeface="Bahnschrift Light Condensed" panose="020B0502040204020203" pitchFamily="34" charset="0"/>
              </a:rPr>
              <a:t>Proyecto de Luces Auto Fantástico</a:t>
            </a:r>
          </a:p>
        </p:txBody>
      </p:sp>
    </p:spTree>
    <p:extLst>
      <p:ext uri="{BB962C8B-B14F-4D97-AF65-F5344CB8AC3E}">
        <p14:creationId xmlns:p14="http://schemas.microsoft.com/office/powerpoint/2010/main" val="1865580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8</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982045" y="1682138"/>
            <a:ext cx="3330976" cy="584775"/>
          </a:xfrm>
          <a:prstGeom prst="rect">
            <a:avLst/>
          </a:prstGeom>
          <a:noFill/>
        </p:spPr>
        <p:txBody>
          <a:bodyPr wrap="none" rtlCol="0">
            <a:spAutoFit/>
          </a:bodyPr>
          <a:lstStyle/>
          <a:p>
            <a:r>
              <a:rPr lang="es-PE" sz="3200" dirty="0"/>
              <a:t>REQUERIMIENTOS </a:t>
            </a:r>
          </a:p>
        </p:txBody>
      </p:sp>
      <p:pic>
        <p:nvPicPr>
          <p:cNvPr id="5122" name="Picture 2" descr="Resultado de imagen de electronica basica">
            <a:extLst>
              <a:ext uri="{FF2B5EF4-FFF2-40B4-BE49-F238E27FC236}">
                <a16:creationId xmlns:a16="http://schemas.microsoft.com/office/drawing/2014/main" id="{750FBCE7-16ED-490B-B1D3-3A566CD01F6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68" b="98065" l="0" r="98111">
                        <a14:foregroundMark x1="2333" y1="56452" x2="3778" y2="88548"/>
                        <a14:foregroundMark x1="53778" y1="3548" x2="57444" y2="12903"/>
                        <a14:foregroundMark x1="69222" y1="5161" x2="69444" y2="15161"/>
                        <a14:foregroundMark x1="64556" y1="72581" x2="69333" y2="90968"/>
                        <a14:foregroundMark x1="20000" y1="87258" x2="30667" y2="90000"/>
                        <a14:foregroundMark x1="21556" y1="79032" x2="32889" y2="84516"/>
                        <a14:foregroundMark x1="60000" y1="68710" x2="68444" y2="66452"/>
                      </a14:backgroundRemoval>
                    </a14:imgEffect>
                  </a14:imgLayer>
                </a14:imgProps>
              </a:ext>
              <a:ext uri="{28A0092B-C50C-407E-A947-70E740481C1C}">
                <a14:useLocalDpi xmlns:a14="http://schemas.microsoft.com/office/drawing/2010/main" val="0"/>
              </a:ext>
            </a:extLst>
          </a:blip>
          <a:srcRect/>
          <a:stretch>
            <a:fillRect/>
          </a:stretch>
        </p:blipFill>
        <p:spPr bwMode="auto">
          <a:xfrm>
            <a:off x="178525" y="3748318"/>
            <a:ext cx="3992881" cy="2750651"/>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a:extLst>
              <a:ext uri="{FF2B5EF4-FFF2-40B4-BE49-F238E27FC236}">
                <a16:creationId xmlns:a16="http://schemas.microsoft.com/office/drawing/2014/main" id="{EEFB6C9D-018E-4F8E-84CB-67915E12C9A8}"/>
              </a:ext>
            </a:extLst>
          </p:cNvPr>
          <p:cNvSpPr/>
          <p:nvPr/>
        </p:nvSpPr>
        <p:spPr>
          <a:xfrm>
            <a:off x="330925" y="2655678"/>
            <a:ext cx="6357258" cy="461665"/>
          </a:xfrm>
          <a:prstGeom prst="rect">
            <a:avLst/>
          </a:prstGeom>
        </p:spPr>
        <p:txBody>
          <a:bodyPr wrap="square">
            <a:spAutoFit/>
          </a:bodyPr>
          <a:lstStyle/>
          <a:p>
            <a:pPr marL="342900" indent="-342900" algn="just">
              <a:buFont typeface="Arial" panose="020B0604020202020204" pitchFamily="34" charset="0"/>
              <a:buChar char="•"/>
            </a:pPr>
            <a:r>
              <a:rPr lang="es-ES" sz="2400" dirty="0"/>
              <a:t>Conocimientos elementales de electrónica.</a:t>
            </a:r>
          </a:p>
        </p:txBody>
      </p:sp>
      <p:pic>
        <p:nvPicPr>
          <p:cNvPr id="5124" name="Picture 4" descr="Resultado de imagen de componentes electronicos">
            <a:extLst>
              <a:ext uri="{FF2B5EF4-FFF2-40B4-BE49-F238E27FC236}">
                <a16:creationId xmlns:a16="http://schemas.microsoft.com/office/drawing/2014/main" id="{3D8CBDA9-CA13-4676-A5E1-A212DDFBCB2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744" b="89776" l="2716" r="98562">
                        <a14:foregroundMark x1="4952" y1="32588" x2="5431" y2="21406"/>
                        <a14:foregroundMark x1="7188" y1="21406" x2="26358" y2="33387"/>
                        <a14:foregroundMark x1="36422" y1="21565" x2="52875" y2="30671"/>
                        <a14:foregroundMark x1="63419" y1="22204" x2="78275" y2="30831"/>
                        <a14:foregroundMark x1="92812" y1="21406" x2="93770" y2="35144"/>
                        <a14:foregroundMark x1="88978" y1="59744" x2="92332" y2="71246"/>
                        <a14:foregroundMark x1="73482" y1="59744" x2="74281" y2="72843"/>
                        <a14:foregroundMark x1="46326" y1="68051" x2="57987" y2="66134"/>
                        <a14:foregroundMark x1="32907" y1="23003" x2="32748" y2="30990"/>
                        <a14:foregroundMark x1="19329" y1="74920" x2="19489" y2="76837"/>
                        <a14:foregroundMark x1="29872" y1="71406" x2="29712" y2="73163"/>
                        <a14:foregroundMark x1="6070" y1="72204" x2="6230" y2="73482"/>
                        <a14:foregroundMark x1="51278" y1="76038" x2="51278" y2="74121"/>
                        <a14:foregroundMark x1="57987" y1="72843" x2="57827" y2="70128"/>
                      </a14:backgroundRemoval>
                    </a14:imgEffect>
                  </a14:imgLayer>
                </a14:imgProps>
              </a:ext>
              <a:ext uri="{28A0092B-C50C-407E-A947-70E740481C1C}">
                <a14:useLocalDpi xmlns:a14="http://schemas.microsoft.com/office/drawing/2010/main" val="0"/>
              </a:ext>
            </a:extLst>
          </a:blip>
          <a:srcRect t="10985" b="16865"/>
          <a:stretch/>
        </p:blipFill>
        <p:spPr bwMode="auto">
          <a:xfrm>
            <a:off x="4621531" y="3260571"/>
            <a:ext cx="4290753" cy="3095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061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9FC4C56-B24A-4387-96B9-D8B56348F0AD}"/>
              </a:ext>
            </a:extLst>
          </p:cNvPr>
          <p:cNvSpPr/>
          <p:nvPr/>
        </p:nvSpPr>
        <p:spPr>
          <a:xfrm>
            <a:off x="5418388" y="1053737"/>
            <a:ext cx="3725612" cy="400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323F427F-2CCE-44EB-8D28-E83BDA46EBF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04498"/>
            <a:ext cx="9144000" cy="1069775"/>
          </a:xfrm>
          <a:prstGeom prst="rect">
            <a:avLst/>
          </a:prstGeom>
        </p:spPr>
      </p:pic>
      <p:cxnSp>
        <p:nvCxnSpPr>
          <p:cNvPr id="7" name="Conector recto 6">
            <a:extLst>
              <a:ext uri="{FF2B5EF4-FFF2-40B4-BE49-F238E27FC236}">
                <a16:creationId xmlns:a16="http://schemas.microsoft.com/office/drawing/2014/main" id="{D28D90AE-E4E1-411D-B48E-682F492F6C67}"/>
              </a:ext>
            </a:extLst>
          </p:cNvPr>
          <p:cNvCxnSpPr/>
          <p:nvPr/>
        </p:nvCxnSpPr>
        <p:spPr>
          <a:xfrm>
            <a:off x="178525" y="6347643"/>
            <a:ext cx="8786949"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Marcador de fecha 7">
            <a:extLst>
              <a:ext uri="{FF2B5EF4-FFF2-40B4-BE49-F238E27FC236}">
                <a16:creationId xmlns:a16="http://schemas.microsoft.com/office/drawing/2014/main" id="{DEA51B37-1215-4E23-B45E-D9204DF511A7}"/>
              </a:ext>
            </a:extLst>
          </p:cNvPr>
          <p:cNvSpPr>
            <a:spLocks noGrp="1"/>
          </p:cNvSpPr>
          <p:nvPr>
            <p:ph type="dt" sz="half" idx="10"/>
          </p:nvPr>
        </p:nvSpPr>
        <p:spPr/>
        <p:txBody>
          <a:bodyPr/>
          <a:lstStyle/>
          <a:p>
            <a:fld id="{9D17738A-CF8D-4CA7-8C22-1647BFEB6398}" type="datetime1">
              <a:rPr lang="es-PE" smtClean="0"/>
              <a:t>9/05/2021</a:t>
            </a:fld>
            <a:endParaRPr lang="es-PE" dirty="0"/>
          </a:p>
        </p:txBody>
      </p:sp>
      <p:sp>
        <p:nvSpPr>
          <p:cNvPr id="9" name="Marcador de pie de página 8">
            <a:extLst>
              <a:ext uri="{FF2B5EF4-FFF2-40B4-BE49-F238E27FC236}">
                <a16:creationId xmlns:a16="http://schemas.microsoft.com/office/drawing/2014/main" id="{9994D222-7B99-4480-BB04-5A00CDF6C74A}"/>
              </a:ext>
            </a:extLst>
          </p:cNvPr>
          <p:cNvSpPr>
            <a:spLocks noGrp="1"/>
          </p:cNvSpPr>
          <p:nvPr>
            <p:ph type="ftr" sz="quarter" idx="11"/>
          </p:nvPr>
        </p:nvSpPr>
        <p:spPr/>
        <p:txBody>
          <a:bodyPr/>
          <a:lstStyle/>
          <a:p>
            <a:r>
              <a:rPr lang="es-PE" dirty="0"/>
              <a:t>MODULO 1</a:t>
            </a:r>
          </a:p>
        </p:txBody>
      </p:sp>
      <p:sp>
        <p:nvSpPr>
          <p:cNvPr id="10" name="Marcador de número de diapositiva 9">
            <a:extLst>
              <a:ext uri="{FF2B5EF4-FFF2-40B4-BE49-F238E27FC236}">
                <a16:creationId xmlns:a16="http://schemas.microsoft.com/office/drawing/2014/main" id="{8B8EBD45-12A4-4A63-9781-29F166076BA7}"/>
              </a:ext>
            </a:extLst>
          </p:cNvPr>
          <p:cNvSpPr>
            <a:spLocks noGrp="1"/>
          </p:cNvSpPr>
          <p:nvPr>
            <p:ph type="sldNum" sz="quarter" idx="12"/>
          </p:nvPr>
        </p:nvSpPr>
        <p:spPr/>
        <p:txBody>
          <a:bodyPr/>
          <a:lstStyle/>
          <a:p>
            <a:fld id="{00C17625-3E98-4645-BB76-7AF6E187FDD2}" type="slidenum">
              <a:rPr lang="es-PE" smtClean="0"/>
              <a:t>9</a:t>
            </a:fld>
            <a:endParaRPr lang="es-PE" dirty="0"/>
          </a:p>
        </p:txBody>
      </p:sp>
      <p:sp>
        <p:nvSpPr>
          <p:cNvPr id="11" name="CuadroTexto 10">
            <a:extLst>
              <a:ext uri="{FF2B5EF4-FFF2-40B4-BE49-F238E27FC236}">
                <a16:creationId xmlns:a16="http://schemas.microsoft.com/office/drawing/2014/main" id="{C49DA144-C4A9-4C36-8DDE-B3D780F8B4EA}"/>
              </a:ext>
            </a:extLst>
          </p:cNvPr>
          <p:cNvSpPr txBox="1"/>
          <p:nvPr/>
        </p:nvSpPr>
        <p:spPr>
          <a:xfrm>
            <a:off x="5383548" y="987442"/>
            <a:ext cx="3772322" cy="658169"/>
          </a:xfrm>
          <a:prstGeom prst="rect">
            <a:avLst/>
          </a:prstGeom>
        </p:spPr>
        <p:txBody>
          <a:bodyPr vert="horz" lIns="91440" tIns="45720" rIns="91440" bIns="45720" rtlCol="0" anchor="ctr"/>
          <a:lstStyle>
            <a:defPPr>
              <a:defRPr lang="en-US"/>
            </a:defPPr>
            <a:lvl1pPr algn="ctr">
              <a:defRPr sz="1200">
                <a:solidFill>
                  <a:schemeClr val="tx1">
                    <a:tint val="75000"/>
                  </a:schemeClr>
                </a:solidFill>
              </a:defRPr>
            </a:lvl1pPr>
          </a:lstStyle>
          <a:p>
            <a:r>
              <a:rPr lang="es-PE" sz="1600" dirty="0">
                <a:solidFill>
                  <a:schemeClr val="bg1"/>
                </a:solidFill>
              </a:rPr>
              <a:t>Instructor: Ing. Emerson M. Asto Rodriguez</a:t>
            </a:r>
          </a:p>
        </p:txBody>
      </p:sp>
      <p:sp>
        <p:nvSpPr>
          <p:cNvPr id="13" name="CuadroTexto 12">
            <a:extLst>
              <a:ext uri="{FF2B5EF4-FFF2-40B4-BE49-F238E27FC236}">
                <a16:creationId xmlns:a16="http://schemas.microsoft.com/office/drawing/2014/main" id="{1E4590E1-A8B6-4BBC-8047-9D37AA7994FA}"/>
              </a:ext>
            </a:extLst>
          </p:cNvPr>
          <p:cNvSpPr txBox="1"/>
          <p:nvPr/>
        </p:nvSpPr>
        <p:spPr>
          <a:xfrm>
            <a:off x="2982045" y="1682138"/>
            <a:ext cx="3330976" cy="584775"/>
          </a:xfrm>
          <a:prstGeom prst="rect">
            <a:avLst/>
          </a:prstGeom>
          <a:noFill/>
        </p:spPr>
        <p:txBody>
          <a:bodyPr wrap="none" rtlCol="0">
            <a:spAutoFit/>
          </a:bodyPr>
          <a:lstStyle/>
          <a:p>
            <a:r>
              <a:rPr lang="es-PE" sz="3200" dirty="0"/>
              <a:t>REQUERIMIENTOS </a:t>
            </a:r>
          </a:p>
        </p:txBody>
      </p:sp>
      <p:pic>
        <p:nvPicPr>
          <p:cNvPr id="6146" name="Picture 2" descr="Resultado de imagen de corriente electrica">
            <a:extLst>
              <a:ext uri="{FF2B5EF4-FFF2-40B4-BE49-F238E27FC236}">
                <a16:creationId xmlns:a16="http://schemas.microsoft.com/office/drawing/2014/main" id="{7EDDFD07-1D11-4336-8856-49A68C7C9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47" y="2699414"/>
            <a:ext cx="3817607" cy="15206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de voltaje">
            <a:extLst>
              <a:ext uri="{FF2B5EF4-FFF2-40B4-BE49-F238E27FC236}">
                <a16:creationId xmlns:a16="http://schemas.microsoft.com/office/drawing/2014/main" id="{72778E4E-3956-4049-87C3-766230420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050" y="2732615"/>
            <a:ext cx="2205408" cy="1658202"/>
          </a:xfrm>
          <a:prstGeom prst="rect">
            <a:avLst/>
          </a:prstGeom>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21BCB260-FE68-4769-B2FD-BE7C2696533A}"/>
              </a:ext>
            </a:extLst>
          </p:cNvPr>
          <p:cNvSpPr txBox="1"/>
          <p:nvPr/>
        </p:nvSpPr>
        <p:spPr>
          <a:xfrm>
            <a:off x="1098146" y="2330082"/>
            <a:ext cx="1251818" cy="369332"/>
          </a:xfrm>
          <a:prstGeom prst="rect">
            <a:avLst/>
          </a:prstGeom>
          <a:noFill/>
        </p:spPr>
        <p:txBody>
          <a:bodyPr wrap="none" rtlCol="0">
            <a:spAutoFit/>
          </a:bodyPr>
          <a:lstStyle/>
          <a:p>
            <a:r>
              <a:rPr lang="es-PE" dirty="0"/>
              <a:t>CORRIENTE</a:t>
            </a:r>
          </a:p>
        </p:txBody>
      </p:sp>
      <p:sp>
        <p:nvSpPr>
          <p:cNvPr id="17" name="CuadroTexto 16">
            <a:extLst>
              <a:ext uri="{FF2B5EF4-FFF2-40B4-BE49-F238E27FC236}">
                <a16:creationId xmlns:a16="http://schemas.microsoft.com/office/drawing/2014/main" id="{17335E8D-F833-4BBA-9D1A-F5D275D338CD}"/>
              </a:ext>
            </a:extLst>
          </p:cNvPr>
          <p:cNvSpPr txBox="1"/>
          <p:nvPr/>
        </p:nvSpPr>
        <p:spPr>
          <a:xfrm>
            <a:off x="6457950" y="2363282"/>
            <a:ext cx="961995" cy="369332"/>
          </a:xfrm>
          <a:prstGeom prst="rect">
            <a:avLst/>
          </a:prstGeom>
          <a:noFill/>
        </p:spPr>
        <p:txBody>
          <a:bodyPr wrap="none" rtlCol="0">
            <a:spAutoFit/>
          </a:bodyPr>
          <a:lstStyle/>
          <a:p>
            <a:r>
              <a:rPr lang="es-PE" dirty="0"/>
              <a:t>VOLTAJE</a:t>
            </a:r>
          </a:p>
        </p:txBody>
      </p:sp>
      <p:pic>
        <p:nvPicPr>
          <p:cNvPr id="6150" name="Picture 6" descr="Resultado de imagen de resistencia eléctrica">
            <a:extLst>
              <a:ext uri="{FF2B5EF4-FFF2-40B4-BE49-F238E27FC236}">
                <a16:creationId xmlns:a16="http://schemas.microsoft.com/office/drawing/2014/main" id="{974C1569-AED7-4F43-8B2D-CE9CE5CAF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6974" y="4789015"/>
            <a:ext cx="3330976" cy="1387906"/>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FF70C0A2-C161-48EC-8F7D-21F065843BA0}"/>
              </a:ext>
            </a:extLst>
          </p:cNvPr>
          <p:cNvSpPr txBox="1"/>
          <p:nvPr/>
        </p:nvSpPr>
        <p:spPr>
          <a:xfrm>
            <a:off x="1590181" y="5298302"/>
            <a:ext cx="1375056" cy="369332"/>
          </a:xfrm>
          <a:prstGeom prst="rect">
            <a:avLst/>
          </a:prstGeom>
          <a:noFill/>
        </p:spPr>
        <p:txBody>
          <a:bodyPr wrap="none" rtlCol="0">
            <a:spAutoFit/>
          </a:bodyPr>
          <a:lstStyle/>
          <a:p>
            <a:r>
              <a:rPr lang="es-PE" dirty="0"/>
              <a:t>RESISTENCIA</a:t>
            </a:r>
          </a:p>
        </p:txBody>
      </p:sp>
    </p:spTree>
    <p:extLst>
      <p:ext uri="{BB962C8B-B14F-4D97-AF65-F5344CB8AC3E}">
        <p14:creationId xmlns:p14="http://schemas.microsoft.com/office/powerpoint/2010/main" val="2637364714"/>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753</TotalTime>
  <Words>2442</Words>
  <Application>Microsoft Office PowerPoint</Application>
  <PresentationFormat>Presentación en pantalla (4:3)</PresentationFormat>
  <Paragraphs>514</Paragraphs>
  <Slides>58</Slides>
  <Notes>0</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58</vt:i4>
      </vt:variant>
    </vt:vector>
  </HeadingPairs>
  <TitlesOfParts>
    <vt:vector size="63" baseType="lpstr">
      <vt:lpstr>Arial</vt:lpstr>
      <vt:lpstr>Bahnschrift Light Condensed</vt:lpstr>
      <vt:lpstr>Calibri</vt:lpstr>
      <vt:lpstr>Calibri Light</vt:lpstr>
      <vt:lpstr>Office Theme</vt:lpstr>
      <vt:lpstr>ELECTRONICA APLICADA CON ARDUINO PARA NIÑOS Y ADOLESCENTES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ELECTRONICA APLICADA CON ARDUINO PARA NIÑOS Y ADOLESCENTES</dc:title>
  <dc:creator>Emerson Asto</dc:creator>
  <cp:lastModifiedBy>Emerson Asto</cp:lastModifiedBy>
  <cp:revision>59</cp:revision>
  <dcterms:created xsi:type="dcterms:W3CDTF">2020-02-15T00:01:23Z</dcterms:created>
  <dcterms:modified xsi:type="dcterms:W3CDTF">2021-05-09T23:57:33Z</dcterms:modified>
</cp:coreProperties>
</file>